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7" r:id="rId7"/>
    <p:sldId id="262" r:id="rId8"/>
    <p:sldId id="268" r:id="rId9"/>
    <p:sldId id="263" r:id="rId10"/>
    <p:sldId id="269" r:id="rId11"/>
    <p:sldId id="264" r:id="rId12"/>
    <p:sldId id="270" r:id="rId13"/>
    <p:sldId id="266" r:id="rId14"/>
    <p:sldId id="271" r:id="rId15"/>
    <p:sldId id="272"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A2F4D"/>
    <a:srgbClr val="AB0031"/>
    <a:srgbClr val="006F9D"/>
    <a:srgbClr val="2EA061"/>
    <a:srgbClr val="35C611"/>
    <a:srgbClr val="07E8F6"/>
    <a:srgbClr val="FFBE06"/>
    <a:srgbClr val="A167A4"/>
    <a:srgbClr val="1F5480"/>
    <a:srgbClr val="2E2C2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0" d="100"/>
          <a:sy n="50" d="100"/>
        </p:scale>
        <p:origin x="-162"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943914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341494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178800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1455464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2852076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365074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217109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2391073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324613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174887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E7815E-F7B8-4E93-9F6C-89F6C3C8DBB8}" type="datetimeFigureOut">
              <a:rPr lang="en-US" smtClean="0"/>
              <a:pPr/>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 xmlns:p14="http://schemas.microsoft.com/office/powerpoint/2010/main" val="216727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488" y="366"/>
            <a:ext cx="9143024" cy="6857268"/>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7815E-F7B8-4E93-9F6C-89F6C3C8DBB8}" type="datetimeFigureOut">
              <a:rPr lang="en-US" smtClean="0"/>
              <a:pPr/>
              <a:t>11/29/2021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37FF7-5919-41BF-8DD0-96FAEA1BD99B}" type="slidenum">
              <a:rPr lang="en-US" smtClean="0"/>
              <a:pPr/>
              <a:t>‹#›</a:t>
            </a:fld>
            <a:endParaRPr lang="en-US"/>
          </a:p>
        </p:txBody>
      </p:sp>
      <p:sp>
        <p:nvSpPr>
          <p:cNvPr id="8" name="Rectangle 7"/>
          <p:cNvSpPr/>
          <p:nvPr userDrawn="1"/>
        </p:nvSpPr>
        <p:spPr>
          <a:xfrm>
            <a:off x="466165" y="383056"/>
            <a:ext cx="8220635" cy="61163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857459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8983" y="1528353"/>
            <a:ext cx="6334179" cy="3577219"/>
          </a:xfrm>
        </p:spPr>
        <p:txBody>
          <a:bodyPr anchor="ctr">
            <a:noAutofit/>
          </a:bodyPr>
          <a:lstStyle/>
          <a:p>
            <a:r>
              <a:rPr lang="ru-RU" sz="4800" b="1" dirty="0" smtClean="0">
                <a:ln w="0"/>
                <a:solidFill>
                  <a:srgbClr val="2A2F4D"/>
                </a:solidFill>
                <a:effectLst>
                  <a:outerShdw blurRad="38100" dist="19050" dir="2700000" algn="tl" rotWithShape="0">
                    <a:schemeClr val="dk1">
                      <a:alpha val="40000"/>
                    </a:schemeClr>
                  </a:outerShdw>
                </a:effectLst>
                <a:latin typeface="+mn-lt"/>
              </a:rPr>
              <a:t>Развитие высших психических функций у детей дошкольного возраста</a:t>
            </a:r>
            <a:endParaRPr lang="en-US" sz="4800" b="1" dirty="0">
              <a:ln w="0"/>
              <a:solidFill>
                <a:srgbClr val="2A2F4D"/>
              </a:solidFill>
              <a:effectLst>
                <a:outerShdw blurRad="38100" dist="19050" dir="2700000" algn="tl" rotWithShape="0">
                  <a:schemeClr val="dk1">
                    <a:alpha val="40000"/>
                  </a:schemeClr>
                </a:outerShdw>
              </a:effectLst>
              <a:latin typeface="+mn-lt"/>
            </a:endParaRPr>
          </a:p>
        </p:txBody>
      </p:sp>
      <p:sp>
        <p:nvSpPr>
          <p:cNvPr id="3" name="Subtitle 2"/>
          <p:cNvSpPr>
            <a:spLocks noGrp="1"/>
          </p:cNvSpPr>
          <p:nvPr>
            <p:ph type="subTitle" idx="1"/>
          </p:nvPr>
        </p:nvSpPr>
        <p:spPr>
          <a:xfrm>
            <a:off x="5103658" y="5728975"/>
            <a:ext cx="3517827" cy="631634"/>
          </a:xfrm>
        </p:spPr>
        <p:txBody>
          <a:bodyPr>
            <a:normAutofit fontScale="85000" lnSpcReduction="20000"/>
          </a:bodyPr>
          <a:lstStyle/>
          <a:p>
            <a:r>
              <a:rPr lang="ru-RU" sz="2800" dirty="0" smtClean="0">
                <a:solidFill>
                  <a:srgbClr val="006F9D"/>
                </a:solidFill>
              </a:rPr>
              <a:t>Педагог-психолог </a:t>
            </a:r>
            <a:r>
              <a:rPr lang="ru-RU" sz="2800" dirty="0" err="1" smtClean="0">
                <a:solidFill>
                  <a:srgbClr val="006F9D"/>
                </a:solidFill>
              </a:rPr>
              <a:t>Корнукова</a:t>
            </a:r>
            <a:r>
              <a:rPr lang="ru-RU" sz="2800" dirty="0" smtClean="0">
                <a:solidFill>
                  <a:srgbClr val="006F9D"/>
                </a:solidFill>
              </a:rPr>
              <a:t> </a:t>
            </a:r>
            <a:r>
              <a:rPr lang="ru-RU" sz="2800" dirty="0" smtClean="0">
                <a:solidFill>
                  <a:srgbClr val="006F9D"/>
                </a:solidFill>
              </a:rPr>
              <a:t>Д. С.</a:t>
            </a:r>
            <a:endParaRPr lang="en-US" sz="2800" dirty="0">
              <a:solidFill>
                <a:srgbClr val="006F9D"/>
              </a:solidFill>
            </a:endParaRPr>
          </a:p>
        </p:txBody>
      </p:sp>
    </p:spTree>
    <p:extLst>
      <p:ext uri="{BB962C8B-B14F-4D97-AF65-F5344CB8AC3E}">
        <p14:creationId xmlns="" xmlns:p14="http://schemas.microsoft.com/office/powerpoint/2010/main" val="2399436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2A2F4D"/>
                </a:solidFill>
              </a:rPr>
              <a:t>Как развивать внимание</a:t>
            </a:r>
            <a:endParaRPr lang="ru-RU" b="1" dirty="0">
              <a:solidFill>
                <a:srgbClr val="2A2F4D"/>
              </a:solidFill>
            </a:endParaRPr>
          </a:p>
        </p:txBody>
      </p:sp>
      <p:sp>
        <p:nvSpPr>
          <p:cNvPr id="3" name="Содержимое 2"/>
          <p:cNvSpPr>
            <a:spLocks noGrp="1"/>
          </p:cNvSpPr>
          <p:nvPr>
            <p:ph idx="1"/>
          </p:nvPr>
        </p:nvSpPr>
        <p:spPr>
          <a:xfrm>
            <a:off x="628650" y="1428750"/>
            <a:ext cx="7886700" cy="5048250"/>
          </a:xfrm>
        </p:spPr>
        <p:txBody>
          <a:bodyPr>
            <a:normAutofit fontScale="92500" lnSpcReduction="20000"/>
          </a:bodyPr>
          <a:lstStyle/>
          <a:p>
            <a:r>
              <a:rPr lang="ru-RU" dirty="0" smtClean="0"/>
              <a:t>«Сыщик» </a:t>
            </a:r>
            <a:r>
              <a:rPr lang="ru-RU" dirty="0" smtClean="0"/>
              <a:t>– </a:t>
            </a:r>
            <a:r>
              <a:rPr lang="ru-RU" dirty="0" smtClean="0"/>
              <a:t> договоритесь с ребенком, какой предмет ему предстоит искать, попросите его выйти из комнаты, спрячьте предмет так, чтобы он был хорошо заметен, но неочевиден (например, хорошо прятать мелкие предметы вроде игрушек из киндера на фоне пестрой картины).</a:t>
            </a:r>
          </a:p>
          <a:p>
            <a:r>
              <a:rPr lang="ru-RU" dirty="0" smtClean="0"/>
              <a:t>«Детектив» – загадайте предмет в комнате, опишите его внешние свойства и попросите ребенка найти этот предмет</a:t>
            </a:r>
          </a:p>
          <a:p>
            <a:r>
              <a:rPr lang="ru-RU" dirty="0" smtClean="0"/>
              <a:t>Съедобное/несъедобное – простая игра, знакомая многим с детства, позволяет тренировать внимание и реакцию;</a:t>
            </a:r>
          </a:p>
          <a:p>
            <a:r>
              <a:rPr lang="ru-RU" dirty="0" smtClean="0"/>
              <a:t>«Тройной хлопок» - называйте цифры по порядку, задача ребенка каждый раз, когда вы произносите «три» хлопнуть три раза.</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2A2F4D"/>
                </a:solidFill>
              </a:rPr>
              <a:t>Мышление</a:t>
            </a:r>
            <a:r>
              <a:rPr lang="ru-RU" dirty="0" smtClean="0"/>
              <a:t> </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Э</a:t>
            </a:r>
            <a:r>
              <a:rPr lang="ru-RU" dirty="0" smtClean="0"/>
              <a:t>то</a:t>
            </a:r>
            <a:r>
              <a:rPr lang="ru-RU" dirty="0" smtClean="0"/>
              <a:t> психический процесс обобщенного и опосредованного отражения действительности при непосредственном участии речи</a:t>
            </a:r>
            <a:r>
              <a:rPr lang="ru-RU" dirty="0" smtClean="0"/>
              <a:t>. </a:t>
            </a:r>
            <a:r>
              <a:rPr lang="ru-RU" dirty="0" smtClean="0"/>
              <a:t>Сущностью мышления является установление связей и отношений между познаваемыми предметами и явлениями объективной реальности.</a:t>
            </a:r>
          </a:p>
          <a:p>
            <a:pPr>
              <a:buNone/>
            </a:pPr>
            <a:r>
              <a:rPr lang="ru-RU" dirty="0" smtClean="0"/>
              <a:t>	Мыслительные </a:t>
            </a:r>
            <a:r>
              <a:rPr lang="ru-RU" dirty="0" smtClean="0"/>
              <a:t>операции включают в </a:t>
            </a:r>
            <a:r>
              <a:rPr lang="ru-RU" dirty="0" smtClean="0"/>
              <a:t>себя:</a:t>
            </a:r>
          </a:p>
          <a:p>
            <a:r>
              <a:rPr lang="ru-RU" dirty="0" smtClean="0"/>
              <a:t>Обобщение; </a:t>
            </a:r>
            <a:endParaRPr lang="ru-RU" dirty="0" smtClean="0"/>
          </a:p>
          <a:p>
            <a:r>
              <a:rPr lang="ru-RU" dirty="0" smtClean="0"/>
              <a:t>Анализ;</a:t>
            </a:r>
          </a:p>
          <a:p>
            <a:r>
              <a:rPr lang="ru-RU" dirty="0" smtClean="0"/>
              <a:t>Синтез.</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7700" y="266700"/>
            <a:ext cx="7886700" cy="1062039"/>
          </a:xfrm>
        </p:spPr>
        <p:txBody>
          <a:bodyPr/>
          <a:lstStyle/>
          <a:p>
            <a:pPr algn="ctr"/>
            <a:r>
              <a:rPr lang="ru-RU" b="1" dirty="0" smtClean="0">
                <a:solidFill>
                  <a:srgbClr val="2A2F4D"/>
                </a:solidFill>
              </a:rPr>
              <a:t>Как развивать мышление</a:t>
            </a:r>
            <a:endParaRPr lang="ru-RU" b="1" dirty="0">
              <a:solidFill>
                <a:srgbClr val="2A2F4D"/>
              </a:solidFill>
            </a:endParaRPr>
          </a:p>
        </p:txBody>
      </p:sp>
      <p:sp>
        <p:nvSpPr>
          <p:cNvPr id="3" name="Содержимое 2"/>
          <p:cNvSpPr>
            <a:spLocks noGrp="1"/>
          </p:cNvSpPr>
          <p:nvPr>
            <p:ph idx="1"/>
          </p:nvPr>
        </p:nvSpPr>
        <p:spPr>
          <a:xfrm>
            <a:off x="609600" y="1333500"/>
            <a:ext cx="7886700" cy="5105399"/>
          </a:xfrm>
        </p:spPr>
        <p:txBody>
          <a:bodyPr>
            <a:normAutofit fontScale="85000" lnSpcReduction="20000"/>
          </a:bodyPr>
          <a:lstStyle/>
          <a:p>
            <a:pPr>
              <a:buNone/>
            </a:pPr>
            <a:r>
              <a:rPr lang="ru-RU" dirty="0" smtClean="0"/>
              <a:t>	Чтобы развивать мыслительные процессы совсем необязательна специально оборудованная среда, над операциями анализа и синтеза здорово можно работать в быту, между делом. Например:</a:t>
            </a:r>
          </a:p>
          <a:p>
            <a:r>
              <a:rPr lang="ru-RU" dirty="0" smtClean="0"/>
              <a:t>Объединение предметов по общему признаку – попросите ребенка оглядеться по сторонам и назвать все предметы красного цвета; все предметы, похожие на круг; все мягкие предметы и т.д.;</a:t>
            </a:r>
          </a:p>
          <a:p>
            <a:r>
              <a:rPr lang="ru-RU" dirty="0" smtClean="0"/>
              <a:t>Когда собираетесь в садик – разложите перед ребенком кофту, брюки, носки и спросите, как все это можно назвать одним словом; рядом с полкой с обувью назовите всё, что там стоит – тапочки, сапоги, ботинки, кроссовки и снова спросите, каким словом можно назвать все эти предметы.</a:t>
            </a:r>
          </a:p>
          <a:p>
            <a:r>
              <a:rPr lang="ru-RU" dirty="0" smtClean="0"/>
              <a:t>Следующая ступень – исключение лишнего. За ужином поставьте перед ребенком тарелку, кружку, стакан и ножницы – спросите, что в этом ряду лишнее (что нужно убрать), и как можно назвать все оставшиеся предметы.</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7700" y="669927"/>
            <a:ext cx="7886700" cy="892174"/>
          </a:xfrm>
        </p:spPr>
        <p:txBody>
          <a:bodyPr/>
          <a:lstStyle/>
          <a:p>
            <a:pPr algn="ctr"/>
            <a:r>
              <a:rPr lang="ru-RU" b="1" dirty="0" smtClean="0">
                <a:solidFill>
                  <a:srgbClr val="2A2F4D"/>
                </a:solidFill>
              </a:rPr>
              <a:t>Речь</a:t>
            </a:r>
            <a:r>
              <a:rPr lang="ru-RU" dirty="0" smtClean="0"/>
              <a:t> </a:t>
            </a:r>
            <a:endParaRPr lang="ru-RU" dirty="0"/>
          </a:p>
        </p:txBody>
      </p:sp>
      <p:sp>
        <p:nvSpPr>
          <p:cNvPr id="3" name="Содержимое 2"/>
          <p:cNvSpPr>
            <a:spLocks noGrp="1"/>
          </p:cNvSpPr>
          <p:nvPr>
            <p:ph idx="1"/>
          </p:nvPr>
        </p:nvSpPr>
        <p:spPr/>
        <p:txBody>
          <a:bodyPr/>
          <a:lstStyle/>
          <a:p>
            <a:pPr>
              <a:buNone/>
            </a:pPr>
            <a:r>
              <a:rPr lang="ru-RU" dirty="0" smtClean="0"/>
              <a:t>	Это система </a:t>
            </a:r>
            <a:r>
              <a:rPr lang="ru-RU" dirty="0" smtClean="0"/>
              <a:t>используемых человеком звуковых сигналов, письменных знаков и символов для представления, переработки, хранения и передачи информации</a:t>
            </a:r>
            <a:r>
              <a:rPr lang="ru-RU" dirty="0" smtClean="0"/>
              <a:t>.</a:t>
            </a:r>
          </a:p>
          <a:p>
            <a:pPr>
              <a:buNone/>
            </a:pPr>
            <a:r>
              <a:rPr lang="ru-RU" dirty="0" smtClean="0"/>
              <a:t>	Речь необходима человеку не только для выстраивания коммуникации с другими людьми, но и для понимания самого себя, а также усвоения нового опыта, обретения новых знаний.</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1050" y="419099"/>
            <a:ext cx="7886700" cy="533401"/>
          </a:xfrm>
        </p:spPr>
        <p:txBody>
          <a:bodyPr>
            <a:normAutofit fontScale="90000"/>
          </a:bodyPr>
          <a:lstStyle/>
          <a:p>
            <a:pPr algn="ctr"/>
            <a:r>
              <a:rPr lang="ru-RU" b="1" dirty="0" smtClean="0">
                <a:solidFill>
                  <a:srgbClr val="2A2F4D"/>
                </a:solidFill>
              </a:rPr>
              <a:t>Как развивать речь</a:t>
            </a:r>
            <a:endParaRPr lang="ru-RU" b="1" dirty="0">
              <a:solidFill>
                <a:srgbClr val="2A2F4D"/>
              </a:solidFill>
            </a:endParaRPr>
          </a:p>
        </p:txBody>
      </p:sp>
      <p:sp>
        <p:nvSpPr>
          <p:cNvPr id="3" name="Содержимое 2"/>
          <p:cNvSpPr>
            <a:spLocks noGrp="1"/>
          </p:cNvSpPr>
          <p:nvPr>
            <p:ph idx="1"/>
          </p:nvPr>
        </p:nvSpPr>
        <p:spPr>
          <a:xfrm>
            <a:off x="628650" y="1162050"/>
            <a:ext cx="7886700" cy="5695950"/>
          </a:xfrm>
        </p:spPr>
        <p:txBody>
          <a:bodyPr>
            <a:normAutofit lnSpcReduction="10000"/>
          </a:bodyPr>
          <a:lstStyle/>
          <a:p>
            <a:pPr>
              <a:buNone/>
            </a:pPr>
            <a:r>
              <a:rPr lang="ru-RU" dirty="0" smtClean="0"/>
              <a:t>	Самое простое и действенное – много разговаривать с ребенком. Важно четко проговаривать названия предметов и явлений, не сокращать и не искажать. Обязательно читать ребенку вслух. </a:t>
            </a:r>
          </a:p>
          <a:p>
            <a:pPr>
              <a:buNone/>
            </a:pPr>
            <a:r>
              <a:rPr lang="ru-RU" dirty="0" smtClean="0"/>
              <a:t>	</a:t>
            </a:r>
            <a:r>
              <a:rPr lang="ru-RU" dirty="0" smtClean="0"/>
              <a:t>Также важно работать над воздушной струёй для формирования правильного звукопроизношения:</a:t>
            </a:r>
          </a:p>
          <a:p>
            <a:r>
              <a:rPr lang="ru-RU" dirty="0" smtClean="0"/>
              <a:t>Выдувать мыльные пузыри;</a:t>
            </a:r>
          </a:p>
          <a:p>
            <a:r>
              <a:rPr lang="ru-RU" dirty="0" smtClean="0"/>
              <a:t>Дуть в трубочку с соком;</a:t>
            </a:r>
          </a:p>
          <a:p>
            <a:r>
              <a:rPr lang="ru-RU" dirty="0" smtClean="0"/>
              <a:t>Игра «воздушный футбол»: возьмите мяч от настольного тенниса, соорудите на столе ворота из конструктора и предложите ребенку задуть мяч в ворота.</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7"/>
            <a:ext cx="7886700" cy="1101724"/>
          </a:xfrm>
        </p:spPr>
        <p:txBody>
          <a:bodyPr/>
          <a:lstStyle/>
          <a:p>
            <a:pPr algn="ctr"/>
            <a:r>
              <a:rPr lang="ru-RU" b="1" dirty="0" smtClean="0">
                <a:solidFill>
                  <a:srgbClr val="2A2F4D"/>
                </a:solidFill>
              </a:rPr>
              <a:t>Как развивать речь</a:t>
            </a:r>
            <a:endParaRPr lang="ru-RU" b="1" dirty="0">
              <a:solidFill>
                <a:srgbClr val="2A2F4D"/>
              </a:solidFill>
            </a:endParaRPr>
          </a:p>
        </p:txBody>
      </p:sp>
      <p:sp>
        <p:nvSpPr>
          <p:cNvPr id="3" name="Содержимое 2"/>
          <p:cNvSpPr>
            <a:spLocks noGrp="1"/>
          </p:cNvSpPr>
          <p:nvPr>
            <p:ph idx="1"/>
          </p:nvPr>
        </p:nvSpPr>
        <p:spPr>
          <a:xfrm>
            <a:off x="628650" y="1543050"/>
            <a:ext cx="7886700" cy="4876800"/>
          </a:xfrm>
        </p:spPr>
        <p:txBody>
          <a:bodyPr>
            <a:normAutofit fontScale="92500" lnSpcReduction="20000"/>
          </a:bodyPr>
          <a:lstStyle/>
          <a:p>
            <a:pPr>
              <a:buNone/>
            </a:pPr>
            <a:r>
              <a:rPr lang="ru-RU" dirty="0" smtClean="0"/>
              <a:t>	Помимо </a:t>
            </a:r>
            <a:r>
              <a:rPr lang="ru-RU" dirty="0" smtClean="0"/>
              <a:t>работы над воздушной струёй очень важно развивать мелкую моторику, поскольку в головном мозге центры, отвечающие за двигательную и речевую работу находятся рядом, и развитие одного тянет за собой развитие другого.</a:t>
            </a:r>
          </a:p>
          <a:p>
            <a:pPr>
              <a:buNone/>
            </a:pPr>
            <a:r>
              <a:rPr lang="ru-RU" dirty="0" smtClean="0"/>
              <a:t>	Упражнения </a:t>
            </a:r>
            <a:r>
              <a:rPr lang="ru-RU" dirty="0" smtClean="0"/>
              <a:t>для развития мелкой моторики:</a:t>
            </a:r>
          </a:p>
          <a:p>
            <a:r>
              <a:rPr lang="ru-RU" dirty="0" smtClean="0"/>
              <a:t>Сортировка мелких предметов – бусинок, бомбошек, зёрен, важно работать над пальчиковым захватом (большой и указательный палец);</a:t>
            </a:r>
          </a:p>
          <a:p>
            <a:r>
              <a:rPr lang="ru-RU" dirty="0" smtClean="0"/>
              <a:t>Шнурование, застёгивание пуговиц, кнопок;</a:t>
            </a:r>
          </a:p>
          <a:p>
            <a:r>
              <a:rPr lang="ru-RU" dirty="0" smtClean="0"/>
              <a:t>Любое взаимодействие с пластилином – разогреть  и размять большой кусок пластилина, катать шарики, колбаски разных размеров, чтобы работала и ладонь целиком, и палец с ладонью, и только пальчики.</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28650" y="533400"/>
            <a:ext cx="7886700" cy="5753100"/>
          </a:xfrm>
        </p:spPr>
        <p:txBody>
          <a:bodyPr>
            <a:normAutofit fontScale="92500"/>
          </a:bodyPr>
          <a:lstStyle/>
          <a:p>
            <a:pPr>
              <a:buNone/>
            </a:pPr>
            <a:r>
              <a:rPr lang="ru-RU" dirty="0" smtClean="0"/>
              <a:t>		Высшие психические функции – это сложно организованная, иерархически выстроенная система процессов жизнедеятельности человека.  </a:t>
            </a:r>
          </a:p>
          <a:p>
            <a:pPr>
              <a:buNone/>
            </a:pPr>
            <a:r>
              <a:rPr lang="ru-RU" dirty="0" smtClean="0"/>
              <a:t>	</a:t>
            </a:r>
            <a:r>
              <a:rPr lang="ru-RU" dirty="0" smtClean="0"/>
              <a:t>	</a:t>
            </a:r>
            <a:r>
              <a:rPr lang="ru-RU" dirty="0" smtClean="0"/>
              <a:t>Уделяя немного внимания каждой из функций ежедневно, мы делаем вклад в будущее обучение ребенка в школе, социализацию и успешную адаптацию к </a:t>
            </a:r>
            <a:r>
              <a:rPr lang="ru-RU" dirty="0" smtClean="0"/>
              <a:t>жизни в целом. </a:t>
            </a:r>
          </a:p>
          <a:p>
            <a:pPr>
              <a:buNone/>
            </a:pPr>
            <a:r>
              <a:rPr lang="ru-RU" dirty="0" smtClean="0"/>
              <a:t>	</a:t>
            </a:r>
            <a:r>
              <a:rPr lang="ru-RU" dirty="0" smtClean="0"/>
              <a:t>	Простые игры, в которые можно играть даже на ходу – по дороге в садик и на секцию, пока готовите ужин, - будут хорошим дополнением и закреплением знаний, полученных за день в детском саду. А сказка, прочитанная на ночь, позволит не только сблизиться с ребенком и быстрее уложить его спать, но и развивать его речь, словарный запас и воображение.</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2A2F4D"/>
                </a:solidFill>
              </a:rPr>
              <a:t>Определение понятия</a:t>
            </a:r>
            <a:endParaRPr lang="ru-RU" b="1" dirty="0">
              <a:solidFill>
                <a:srgbClr val="2A2F4D"/>
              </a:solidFill>
            </a:endParaRPr>
          </a:p>
        </p:txBody>
      </p:sp>
      <p:sp>
        <p:nvSpPr>
          <p:cNvPr id="3" name="Содержимое 2"/>
          <p:cNvSpPr>
            <a:spLocks noGrp="1"/>
          </p:cNvSpPr>
          <p:nvPr>
            <p:ph idx="1"/>
          </p:nvPr>
        </p:nvSpPr>
        <p:spPr/>
        <p:txBody>
          <a:bodyPr/>
          <a:lstStyle/>
          <a:p>
            <a:r>
              <a:rPr lang="ru-RU" dirty="0" smtClean="0"/>
              <a:t>Высшие психические функции (ВПФ) – это сложные психические процессы, которые формируются прижизненно, имеют социальное происхождение, опосредованы по своему психологическому строению, системно связаны друг с другом и обладают произвольным характером осуществления. </a:t>
            </a:r>
          </a:p>
          <a:p>
            <a:r>
              <a:rPr lang="ru-RU" dirty="0" smtClean="0"/>
              <a:t>Проще говоря, это базовые механизмы, на основе которых человек функционирует.</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2A2F4D"/>
                </a:solidFill>
              </a:rPr>
              <a:t>Высшие психические функции</a:t>
            </a:r>
            <a:endParaRPr lang="ru-RU" b="1" dirty="0">
              <a:solidFill>
                <a:srgbClr val="2A2F4D"/>
              </a:solidFill>
            </a:endParaRPr>
          </a:p>
        </p:txBody>
      </p:sp>
      <p:sp>
        <p:nvSpPr>
          <p:cNvPr id="5" name="Содержимое 4"/>
          <p:cNvSpPr>
            <a:spLocks noGrp="1"/>
          </p:cNvSpPr>
          <p:nvPr>
            <p:ph idx="1"/>
          </p:nvPr>
        </p:nvSpPr>
        <p:spPr>
          <a:xfrm>
            <a:off x="658368" y="1825625"/>
            <a:ext cx="7856982" cy="4351338"/>
          </a:xfrm>
        </p:spPr>
        <p:txBody>
          <a:bodyPr/>
          <a:lstStyle/>
          <a:p>
            <a:pPr>
              <a:buNone/>
            </a:pPr>
            <a:r>
              <a:rPr lang="ru-RU" dirty="0" smtClean="0"/>
              <a:t>	</a:t>
            </a:r>
            <a:r>
              <a:rPr lang="ru-RU" sz="3200" dirty="0" smtClean="0"/>
              <a:t>К высшим психическим функциям относят:</a:t>
            </a:r>
          </a:p>
          <a:p>
            <a:r>
              <a:rPr lang="ru-RU" sz="3200" dirty="0" smtClean="0"/>
              <a:t>Восприятие;</a:t>
            </a:r>
          </a:p>
          <a:p>
            <a:r>
              <a:rPr lang="ru-RU" sz="3200" dirty="0" smtClean="0"/>
              <a:t>Память;</a:t>
            </a:r>
          </a:p>
          <a:p>
            <a:r>
              <a:rPr lang="ru-RU" sz="3200" dirty="0" smtClean="0"/>
              <a:t>Внимание;</a:t>
            </a:r>
          </a:p>
          <a:p>
            <a:r>
              <a:rPr lang="ru-RU" sz="3200" dirty="0" smtClean="0"/>
              <a:t>Мышление;</a:t>
            </a:r>
          </a:p>
          <a:p>
            <a:r>
              <a:rPr lang="ru-RU" sz="3200" dirty="0" smtClean="0"/>
              <a:t>Речь.</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628650" y="566928"/>
            <a:ext cx="7886700" cy="5610035"/>
          </a:xfrm>
        </p:spPr>
        <p:txBody>
          <a:bodyPr>
            <a:normAutofit/>
          </a:bodyPr>
          <a:lstStyle/>
          <a:p>
            <a:pPr>
              <a:buNone/>
            </a:pPr>
            <a:r>
              <a:rPr lang="ru-RU" dirty="0" smtClean="0"/>
              <a:t>		Процесс развития ВПФ начинается задолго до прихода ребёнка в школу, еще в младенческом возрасте. Маленькие дети учатся непрерывно: играя в игрушки и взаимодействуя с другими в игре, на прогулке, наблюдая за взрослыми и т.д.</a:t>
            </a:r>
          </a:p>
          <a:p>
            <a:pPr>
              <a:buNone/>
            </a:pPr>
            <a:r>
              <a:rPr lang="ru-RU" dirty="0" smtClean="0"/>
              <a:t>		Однако, стоит отметить, что существуют определенные фазы в развитии ребёнка, так называемые </a:t>
            </a:r>
            <a:r>
              <a:rPr lang="ru-RU" dirty="0" err="1" smtClean="0"/>
              <a:t>сензитивные</a:t>
            </a:r>
            <a:r>
              <a:rPr lang="ru-RU" dirty="0" smtClean="0"/>
              <a:t> («чувствительные») периоды. Традиционно к периоду развития ВПФ относят процесс развития ребенка от 0 до 7 лет. На данном этапе закладывается фундамент поведенческой, эмоционально-волевой и познавательной сферы человека</a:t>
            </a:r>
            <a:r>
              <a:rPr lang="ru-RU" dirty="0" smtClean="0"/>
              <a:t>.</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2100" y="346076"/>
            <a:ext cx="6009894" cy="805306"/>
          </a:xfrm>
        </p:spPr>
        <p:txBody>
          <a:bodyPr>
            <a:noAutofit/>
          </a:bodyPr>
          <a:lstStyle/>
          <a:p>
            <a:pPr algn="ctr"/>
            <a:r>
              <a:rPr lang="ru-RU" sz="3600" b="1" dirty="0" smtClean="0">
                <a:solidFill>
                  <a:srgbClr val="2A2F4D"/>
                </a:solidFill>
              </a:rPr>
              <a:t>Восприятие</a:t>
            </a:r>
            <a:endParaRPr lang="ru-RU" sz="3600" b="1" dirty="0">
              <a:solidFill>
                <a:srgbClr val="2A2F4D"/>
              </a:solidFill>
            </a:endParaRPr>
          </a:p>
        </p:txBody>
      </p:sp>
      <p:sp>
        <p:nvSpPr>
          <p:cNvPr id="3" name="Содержимое 2"/>
          <p:cNvSpPr>
            <a:spLocks noGrp="1"/>
          </p:cNvSpPr>
          <p:nvPr>
            <p:ph idx="1"/>
          </p:nvPr>
        </p:nvSpPr>
        <p:spPr>
          <a:xfrm>
            <a:off x="555498" y="1170432"/>
            <a:ext cx="7886700" cy="5358384"/>
          </a:xfrm>
        </p:spPr>
        <p:txBody>
          <a:bodyPr>
            <a:normAutofit fontScale="85000" lnSpcReduction="20000"/>
          </a:bodyPr>
          <a:lstStyle/>
          <a:p>
            <a:pPr>
              <a:buNone/>
            </a:pPr>
            <a:r>
              <a:rPr lang="ru-RU" dirty="0" smtClean="0"/>
              <a:t>		Это отражение целостного образа предметов и явлений в сознании человека при их непосредственном воздействии на органы чувств. 	</a:t>
            </a:r>
          </a:p>
          <a:p>
            <a:pPr>
              <a:buNone/>
            </a:pPr>
            <a:r>
              <a:rPr lang="ru-RU" dirty="0" smtClean="0"/>
              <a:t>Восприятие включает в себя следующие </a:t>
            </a:r>
            <a:r>
              <a:rPr lang="ru-RU" u="sng" dirty="0" smtClean="0"/>
              <a:t>компоненты:</a:t>
            </a:r>
          </a:p>
          <a:p>
            <a:r>
              <a:rPr lang="ru-RU" dirty="0" smtClean="0"/>
              <a:t>Зрительное;</a:t>
            </a:r>
          </a:p>
          <a:p>
            <a:r>
              <a:rPr lang="ru-RU" dirty="0" smtClean="0"/>
              <a:t>Слуховое;</a:t>
            </a:r>
          </a:p>
          <a:p>
            <a:r>
              <a:rPr lang="ru-RU" dirty="0" smtClean="0"/>
              <a:t>Обонятельное;</a:t>
            </a:r>
          </a:p>
          <a:p>
            <a:r>
              <a:rPr lang="ru-RU" dirty="0" smtClean="0"/>
              <a:t>Осязательное;</a:t>
            </a:r>
          </a:p>
          <a:p>
            <a:r>
              <a:rPr lang="ru-RU" dirty="0" smtClean="0"/>
              <a:t>Вкусовое.</a:t>
            </a:r>
          </a:p>
          <a:p>
            <a:pPr>
              <a:buNone/>
            </a:pPr>
            <a:r>
              <a:rPr lang="ru-RU" dirty="0" smtClean="0"/>
              <a:t>	Способность к восприятию не является врожденной, процессы восприятия проходят последовательные этапы развития у ребенка в первые годы его жизни. Он постепенно учится рассматривать и различать окружающие его объекты, вслушиваться в звуки, запоминает образы и их обозначения и т.д.</a:t>
            </a:r>
          </a:p>
          <a:p>
            <a:endParaRPr lang="ru-RU"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2A2F4D"/>
                </a:solidFill>
              </a:rPr>
              <a:t>Как развивать восприятие</a:t>
            </a:r>
            <a:endParaRPr lang="ru-RU" b="1" dirty="0">
              <a:solidFill>
                <a:srgbClr val="2A2F4D"/>
              </a:solidFill>
            </a:endParaRPr>
          </a:p>
        </p:txBody>
      </p:sp>
      <p:sp>
        <p:nvSpPr>
          <p:cNvPr id="3" name="Содержимое 2"/>
          <p:cNvSpPr>
            <a:spLocks noGrp="1"/>
          </p:cNvSpPr>
          <p:nvPr>
            <p:ph idx="1"/>
          </p:nvPr>
        </p:nvSpPr>
        <p:spPr>
          <a:xfrm>
            <a:off x="628650" y="1466850"/>
            <a:ext cx="7886700" cy="5080253"/>
          </a:xfrm>
        </p:spPr>
        <p:txBody>
          <a:bodyPr>
            <a:normAutofit fontScale="92500"/>
          </a:bodyPr>
          <a:lstStyle/>
          <a:p>
            <a:pPr>
              <a:buNone/>
            </a:pPr>
            <a:r>
              <a:rPr lang="ru-RU" dirty="0" smtClean="0"/>
              <a:t>		</a:t>
            </a:r>
            <a:r>
              <a:rPr lang="ru-RU" dirty="0" smtClean="0"/>
              <a:t>Очень важно получение нового опыта – услышать, увидеть, попробовать и пощупать что-то новое, обсудить свои впечатления, эмоционально подкрепить – это и есть база развития данной психической функции</a:t>
            </a:r>
            <a:r>
              <a:rPr lang="ru-RU" dirty="0" smtClean="0"/>
              <a:t>.</a:t>
            </a:r>
          </a:p>
          <a:p>
            <a:pPr>
              <a:buNone/>
            </a:pPr>
            <a:r>
              <a:rPr lang="ru-RU" dirty="0" smtClean="0"/>
              <a:t>	</a:t>
            </a:r>
            <a:r>
              <a:rPr lang="ru-RU" dirty="0" smtClean="0"/>
              <a:t>	Лучшим </a:t>
            </a:r>
            <a:r>
              <a:rPr lang="ru-RU" dirty="0" smtClean="0"/>
              <a:t>способом развития данной функции является чтение художественной литературы, творческая и эстетическая деятельность. Посещение детских спектаклей, выставок, концертов, домашнее рукоделие, лепка, поделки, рисование – всё это превосходно развивает восприятие и воображение ребёнка.</a:t>
            </a:r>
          </a:p>
          <a:p>
            <a:pPr>
              <a:buNone/>
            </a:pPr>
            <a:r>
              <a:rPr lang="ru-RU" dirty="0" smtClean="0"/>
              <a:t>		</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1056" y="365760"/>
            <a:ext cx="6345936" cy="676657"/>
          </a:xfrm>
        </p:spPr>
        <p:txBody>
          <a:bodyPr>
            <a:noAutofit/>
          </a:bodyPr>
          <a:lstStyle/>
          <a:p>
            <a:pPr algn="ctr"/>
            <a:r>
              <a:rPr lang="ru-RU" sz="3600" b="1" dirty="0" smtClean="0">
                <a:solidFill>
                  <a:srgbClr val="2A2F4D"/>
                </a:solidFill>
              </a:rPr>
              <a:t>Память </a:t>
            </a:r>
            <a:endParaRPr lang="ru-RU" sz="2000" b="1" dirty="0">
              <a:solidFill>
                <a:srgbClr val="2A2F4D"/>
              </a:solidFill>
            </a:endParaRPr>
          </a:p>
        </p:txBody>
      </p:sp>
      <p:sp>
        <p:nvSpPr>
          <p:cNvPr id="3" name="Содержимое 2"/>
          <p:cNvSpPr>
            <a:spLocks noGrp="1"/>
          </p:cNvSpPr>
          <p:nvPr>
            <p:ph idx="1"/>
          </p:nvPr>
        </p:nvSpPr>
        <p:spPr>
          <a:xfrm>
            <a:off x="628650" y="1207008"/>
            <a:ext cx="7886700" cy="5340096"/>
          </a:xfrm>
        </p:spPr>
        <p:txBody>
          <a:bodyPr>
            <a:normAutofit fontScale="92500" lnSpcReduction="20000"/>
          </a:bodyPr>
          <a:lstStyle/>
          <a:p>
            <a:pPr>
              <a:buNone/>
            </a:pPr>
            <a:r>
              <a:rPr lang="ru-RU" dirty="0" smtClean="0"/>
              <a:t>		Это процесс, благодаря которому сведения об окружающем мире и самом себе, полученные человеком в результате ощущений, восприятия, мышления и т.д., не исчезают из его сознания, а закрепляются, сохраняются и могут быть воспроизведены в дальнейшем.</a:t>
            </a:r>
          </a:p>
          <a:p>
            <a:pPr>
              <a:buNone/>
            </a:pPr>
            <a:r>
              <a:rPr lang="ru-RU" dirty="0" smtClean="0"/>
              <a:t>		Память разделяют на непроизвольную – это запоминание без заранее поставленной цели, без использования каких-либо приемов и проявления волевых усилий; и произвольную –целенаправленное, сознательное запоминание той или иной информации.</a:t>
            </a:r>
          </a:p>
          <a:p>
            <a:pPr>
              <a:buNone/>
            </a:pPr>
            <a:r>
              <a:rPr lang="ru-RU" dirty="0" smtClean="0"/>
              <a:t>		Также память </a:t>
            </a:r>
            <a:r>
              <a:rPr lang="ru-RU" dirty="0" smtClean="0"/>
              <a:t>принято </a:t>
            </a:r>
            <a:r>
              <a:rPr lang="ru-RU" dirty="0" smtClean="0"/>
              <a:t>разделять на краткосрочную и долгосрочную.</a:t>
            </a:r>
          </a:p>
          <a:p>
            <a:pPr>
              <a:buNone/>
            </a:pPr>
            <a:r>
              <a:rPr lang="ru-RU" dirty="0" smtClean="0"/>
              <a:t>		Помимо этого </a:t>
            </a:r>
            <a:r>
              <a:rPr lang="ru-RU" dirty="0" smtClean="0"/>
              <a:t>классифицируют память и </a:t>
            </a:r>
            <a:r>
              <a:rPr lang="ru-RU" dirty="0" smtClean="0"/>
              <a:t>по ведущему каналу восприятия на слуховую, зрительную и моторную (двигательную).</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solidFill>
                  <a:srgbClr val="2A2F4D"/>
                </a:solidFill>
              </a:rPr>
              <a:t>Как развивать память </a:t>
            </a:r>
            <a:endParaRPr lang="ru-RU" b="1" dirty="0">
              <a:solidFill>
                <a:srgbClr val="2A2F4D"/>
              </a:solidFill>
            </a:endParaRPr>
          </a:p>
        </p:txBody>
      </p:sp>
      <p:sp>
        <p:nvSpPr>
          <p:cNvPr id="3" name="Содержимое 2"/>
          <p:cNvSpPr>
            <a:spLocks noGrp="1"/>
          </p:cNvSpPr>
          <p:nvPr>
            <p:ph idx="1"/>
          </p:nvPr>
        </p:nvSpPr>
        <p:spPr/>
        <p:txBody>
          <a:bodyPr>
            <a:normAutofit/>
          </a:bodyPr>
          <a:lstStyle/>
          <a:p>
            <a:r>
              <a:rPr lang="ru-RU" dirty="0" smtClean="0"/>
              <a:t>Чтение литературы с последующим обсуждением </a:t>
            </a:r>
            <a:r>
              <a:rPr lang="ru-RU" dirty="0" smtClean="0"/>
              <a:t>сюжета и пересказом событий</a:t>
            </a:r>
            <a:r>
              <a:rPr lang="ru-RU" dirty="0" smtClean="0"/>
              <a:t>;</a:t>
            </a:r>
            <a:endParaRPr lang="ru-RU" dirty="0" smtClean="0"/>
          </a:p>
          <a:p>
            <a:r>
              <a:rPr lang="ru-RU" dirty="0" smtClean="0"/>
              <a:t>«Прятки» с предметами: разложите перед ребенком 4-5 предметов, попросите его закрыть глаза и поменяйте местами предметы и спросите, что поменялось; другой вариант этой игры – убирать предметы;</a:t>
            </a:r>
          </a:p>
          <a:p>
            <a:r>
              <a:rPr lang="ru-RU" dirty="0" smtClean="0"/>
              <a:t>«Поход в магазин»: предложите ребенку сыграть, объясните, что для похода в магазин нужен список, и назовите 3-5 наименований.</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4000" b="1" dirty="0" smtClean="0">
                <a:solidFill>
                  <a:srgbClr val="2A2F4D"/>
                </a:solidFill>
              </a:rPr>
              <a:t>Внимание</a:t>
            </a:r>
            <a:r>
              <a:rPr lang="ru-RU" dirty="0" smtClean="0"/>
              <a:t> </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Это </a:t>
            </a:r>
            <a:r>
              <a:rPr lang="ru-RU" dirty="0" smtClean="0"/>
              <a:t>психический процесс, который обеспечивает направленность и сосредоточенность психики на определенных предметах и явлениях внешнего мира, действиях, образах, мыслях и чувствах самого </a:t>
            </a:r>
            <a:r>
              <a:rPr lang="ru-RU" dirty="0" smtClean="0"/>
              <a:t>человека.</a:t>
            </a:r>
          </a:p>
          <a:p>
            <a:pPr>
              <a:buNone/>
            </a:pPr>
            <a:r>
              <a:rPr lang="ru-RU" dirty="0" smtClean="0"/>
              <a:t>	Компоненты внимания:</a:t>
            </a:r>
          </a:p>
          <a:p>
            <a:r>
              <a:rPr lang="ru-RU" dirty="0" smtClean="0"/>
              <a:t>Объем;</a:t>
            </a:r>
          </a:p>
          <a:p>
            <a:r>
              <a:rPr lang="ru-RU" dirty="0" smtClean="0"/>
              <a:t>Устойчивость;</a:t>
            </a:r>
          </a:p>
          <a:p>
            <a:r>
              <a:rPr lang="ru-RU" dirty="0" smtClean="0"/>
              <a:t>Распределение;</a:t>
            </a:r>
          </a:p>
          <a:p>
            <a:r>
              <a:rPr lang="ru-RU" dirty="0" smtClean="0"/>
              <a:t>Переключение.</a:t>
            </a:r>
            <a:endParaRPr lang="ru-RU"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183</TotalTime>
  <Words>268</Words>
  <Application>Microsoft Office PowerPoint</Application>
  <PresentationFormat>Экран (4:3)</PresentationFormat>
  <Paragraphs>77</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Office Theme</vt:lpstr>
      <vt:lpstr>Развитие высших психических функций у детей дошкольного возраста</vt:lpstr>
      <vt:lpstr>Определение понятия</vt:lpstr>
      <vt:lpstr>Высшие психические функции</vt:lpstr>
      <vt:lpstr>Слайд 4</vt:lpstr>
      <vt:lpstr>Восприятие</vt:lpstr>
      <vt:lpstr>Как развивать восприятие</vt:lpstr>
      <vt:lpstr>Память </vt:lpstr>
      <vt:lpstr>Как развивать память </vt:lpstr>
      <vt:lpstr>Внимание </vt:lpstr>
      <vt:lpstr>Как развивать внимание</vt:lpstr>
      <vt:lpstr>Мышление </vt:lpstr>
      <vt:lpstr>Как развивать мышление</vt:lpstr>
      <vt:lpstr>Речь </vt:lpstr>
      <vt:lpstr>Как развивать речь</vt:lpstr>
      <vt:lpstr>Как развивать речь</vt:lpstr>
      <vt:lpstr>Слайд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Дарья</cp:lastModifiedBy>
  <cp:revision>55</cp:revision>
  <dcterms:created xsi:type="dcterms:W3CDTF">2018-09-04T12:10:47Z</dcterms:created>
  <dcterms:modified xsi:type="dcterms:W3CDTF">2021-11-29T09:09:08Z</dcterms:modified>
</cp:coreProperties>
</file>