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403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1320"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6E6E5C-3420-49EC-9748-FC9F90A5115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ru-RU"/>
        </a:p>
      </dgm:t>
    </dgm:pt>
    <dgm:pt modelId="{96E6DBE3-E95F-40E9-A5C5-A61868757638}">
      <dgm:prSet phldrT="[Текст]" custT="1"/>
      <dgm:spPr>
        <a:solidFill>
          <a:srgbClr val="B3403B"/>
        </a:solidFill>
      </dgm:spPr>
      <dgm:t>
        <a:bodyPr/>
        <a:lstStyle/>
        <a:p>
          <a:r>
            <a:rPr lang="ru-RU" sz="2000" dirty="0" smtClean="0">
              <a:latin typeface="Times New Roman" pitchFamily="18" charset="0"/>
              <a:cs typeface="Times New Roman" pitchFamily="18" charset="0"/>
            </a:rPr>
            <a:t>Отказ</a:t>
          </a:r>
          <a:endParaRPr lang="ru-RU" sz="2000" dirty="0">
            <a:latin typeface="Times New Roman" pitchFamily="18" charset="0"/>
            <a:cs typeface="Times New Roman" pitchFamily="18" charset="0"/>
          </a:endParaRPr>
        </a:p>
      </dgm:t>
    </dgm:pt>
    <dgm:pt modelId="{1379179F-BB03-498B-8785-D68FB67746E1}" type="parTrans" cxnId="{86D74321-4852-4FBD-81F4-6F7FC17075C2}">
      <dgm:prSet/>
      <dgm:spPr/>
      <dgm:t>
        <a:bodyPr/>
        <a:lstStyle/>
        <a:p>
          <a:endParaRPr lang="ru-RU"/>
        </a:p>
      </dgm:t>
    </dgm:pt>
    <dgm:pt modelId="{80A0B505-59DB-4532-8CF7-72E3A930B3AB}" type="sibTrans" cxnId="{86D74321-4852-4FBD-81F4-6F7FC17075C2}">
      <dgm:prSet/>
      <dgm:spPr/>
      <dgm:t>
        <a:bodyPr/>
        <a:lstStyle/>
        <a:p>
          <a:endParaRPr lang="ru-RU"/>
        </a:p>
      </dgm:t>
    </dgm:pt>
    <dgm:pt modelId="{7A728494-B3F3-4C8D-9545-450515895C7F}">
      <dgm:prSet phldrT="[Текст]" custT="1"/>
      <dgm:spPr>
        <a:solidFill>
          <a:srgbClr val="B3403B"/>
        </a:solidFill>
      </dgm:spPr>
      <dgm:t>
        <a:bodyPr/>
        <a:lstStyle/>
        <a:p>
          <a:r>
            <a:rPr lang="ru-RU" sz="2000" dirty="0" smtClean="0">
              <a:latin typeface="Times New Roman" pitchFamily="18" charset="0"/>
              <a:cs typeface="Times New Roman" pitchFamily="18" charset="0"/>
            </a:rPr>
            <a:t>Отрицание</a:t>
          </a:r>
          <a:r>
            <a:rPr lang="ru-RU" sz="1600" dirty="0" smtClean="0"/>
            <a:t> </a:t>
          </a:r>
          <a:endParaRPr lang="ru-RU" sz="1600" dirty="0"/>
        </a:p>
      </dgm:t>
    </dgm:pt>
    <dgm:pt modelId="{4F2D452A-EE8D-4CF8-B0CF-7F7D32E970AE}" type="parTrans" cxnId="{8CEEF167-127D-42F2-912E-05E701619D87}">
      <dgm:prSet/>
      <dgm:spPr/>
      <dgm:t>
        <a:bodyPr/>
        <a:lstStyle/>
        <a:p>
          <a:endParaRPr lang="ru-RU"/>
        </a:p>
      </dgm:t>
    </dgm:pt>
    <dgm:pt modelId="{AADA0275-CDA4-4222-A4F3-53E92E5439CB}" type="sibTrans" cxnId="{8CEEF167-127D-42F2-912E-05E701619D87}">
      <dgm:prSet/>
      <dgm:spPr/>
      <dgm:t>
        <a:bodyPr/>
        <a:lstStyle/>
        <a:p>
          <a:endParaRPr lang="ru-RU"/>
        </a:p>
      </dgm:t>
    </dgm:pt>
    <dgm:pt modelId="{EAD02312-0A94-4E8A-BAAA-230B7F1C5292}">
      <dgm:prSet phldrT="[Текст]" custT="1"/>
      <dgm:spPr>
        <a:solidFill>
          <a:srgbClr val="B3403B"/>
        </a:solidFill>
      </dgm:spPr>
      <dgm:t>
        <a:bodyPr/>
        <a:lstStyle/>
        <a:p>
          <a:r>
            <a:rPr lang="ru-RU" sz="2000" dirty="0" smtClean="0">
              <a:latin typeface="Times New Roman" pitchFamily="18" charset="0"/>
              <a:cs typeface="Times New Roman" pitchFamily="18" charset="0"/>
            </a:rPr>
            <a:t>Вытеснение</a:t>
          </a:r>
          <a:endParaRPr lang="ru-RU" sz="2000" dirty="0">
            <a:latin typeface="Times New Roman" pitchFamily="18" charset="0"/>
            <a:cs typeface="Times New Roman" pitchFamily="18" charset="0"/>
          </a:endParaRPr>
        </a:p>
      </dgm:t>
    </dgm:pt>
    <dgm:pt modelId="{89968FBF-A95C-4B7F-A6F8-F25F8CF2DAEE}" type="parTrans" cxnId="{326280AD-9B41-40FC-AB2E-D624925627ED}">
      <dgm:prSet/>
      <dgm:spPr/>
      <dgm:t>
        <a:bodyPr/>
        <a:lstStyle/>
        <a:p>
          <a:endParaRPr lang="ru-RU"/>
        </a:p>
      </dgm:t>
    </dgm:pt>
    <dgm:pt modelId="{AE7E5A5A-B95E-47B9-9CC0-65E043D41FA5}" type="sibTrans" cxnId="{326280AD-9B41-40FC-AB2E-D624925627ED}">
      <dgm:prSet/>
      <dgm:spPr/>
      <dgm:t>
        <a:bodyPr/>
        <a:lstStyle/>
        <a:p>
          <a:endParaRPr lang="ru-RU"/>
        </a:p>
      </dgm:t>
    </dgm:pt>
    <dgm:pt modelId="{80A18E95-F731-4DB8-AC97-B414566DB7BF}">
      <dgm:prSet phldrT="[Текст]" custT="1"/>
      <dgm:spPr>
        <a:solidFill>
          <a:srgbClr val="B3403B"/>
        </a:solidFill>
      </dgm:spPr>
      <dgm:t>
        <a:bodyPr/>
        <a:lstStyle/>
        <a:p>
          <a:r>
            <a:rPr lang="ru-RU" sz="2000" dirty="0" smtClean="0">
              <a:latin typeface="Times New Roman" pitchFamily="18" charset="0"/>
              <a:cs typeface="Times New Roman" pitchFamily="18" charset="0"/>
            </a:rPr>
            <a:t>Идентификация</a:t>
          </a:r>
          <a:endParaRPr lang="ru-RU" sz="2000" dirty="0">
            <a:latin typeface="Times New Roman" pitchFamily="18" charset="0"/>
            <a:cs typeface="Times New Roman" pitchFamily="18" charset="0"/>
          </a:endParaRPr>
        </a:p>
      </dgm:t>
    </dgm:pt>
    <dgm:pt modelId="{27F7EEEF-8437-406B-80C9-B7E63C40AB6E}" type="parTrans" cxnId="{9FFD7151-8B5F-42F4-ACB3-360CE08EBD1B}">
      <dgm:prSet/>
      <dgm:spPr/>
      <dgm:t>
        <a:bodyPr/>
        <a:lstStyle/>
        <a:p>
          <a:endParaRPr lang="ru-RU"/>
        </a:p>
      </dgm:t>
    </dgm:pt>
    <dgm:pt modelId="{6C3ED196-124D-4BDB-B8E9-3DCCE16DB255}" type="sibTrans" cxnId="{9FFD7151-8B5F-42F4-ACB3-360CE08EBD1B}">
      <dgm:prSet/>
      <dgm:spPr/>
      <dgm:t>
        <a:bodyPr/>
        <a:lstStyle/>
        <a:p>
          <a:endParaRPr lang="ru-RU"/>
        </a:p>
      </dgm:t>
    </dgm:pt>
    <dgm:pt modelId="{6D756959-7A0F-4688-83DF-7A5275CBDE05}">
      <dgm:prSet phldrT="[Текст]" custT="1"/>
      <dgm:spPr>
        <a:solidFill>
          <a:srgbClr val="B3403B"/>
        </a:solidFill>
      </dgm:spPr>
      <dgm:t>
        <a:bodyPr/>
        <a:lstStyle/>
        <a:p>
          <a:r>
            <a:rPr lang="ru-RU" sz="2000" dirty="0" smtClean="0">
              <a:latin typeface="Times New Roman" pitchFamily="18" charset="0"/>
              <a:cs typeface="Times New Roman" pitchFamily="18" charset="0"/>
            </a:rPr>
            <a:t>Проекция</a:t>
          </a:r>
          <a:endParaRPr lang="ru-RU" sz="2000" dirty="0">
            <a:latin typeface="Times New Roman" pitchFamily="18" charset="0"/>
            <a:cs typeface="Times New Roman" pitchFamily="18" charset="0"/>
          </a:endParaRPr>
        </a:p>
      </dgm:t>
    </dgm:pt>
    <dgm:pt modelId="{AF8BC355-8D9C-46BA-A739-B013D1CD45E5}" type="parTrans" cxnId="{43A1FDA8-872C-4215-B285-3090C582752E}">
      <dgm:prSet/>
      <dgm:spPr/>
      <dgm:t>
        <a:bodyPr/>
        <a:lstStyle/>
        <a:p>
          <a:endParaRPr lang="ru-RU"/>
        </a:p>
      </dgm:t>
    </dgm:pt>
    <dgm:pt modelId="{6D603074-1C13-4C6A-BAB8-1986998F5B7C}" type="sibTrans" cxnId="{43A1FDA8-872C-4215-B285-3090C582752E}">
      <dgm:prSet/>
      <dgm:spPr/>
      <dgm:t>
        <a:bodyPr/>
        <a:lstStyle/>
        <a:p>
          <a:endParaRPr lang="ru-RU"/>
        </a:p>
      </dgm:t>
    </dgm:pt>
    <dgm:pt modelId="{2837E0EA-9F21-4619-A966-DCD5A21B299F}" type="pres">
      <dgm:prSet presAssocID="{076E6E5C-3420-49EC-9748-FC9F90A51150}" presName="cycle" presStyleCnt="0">
        <dgm:presLayoutVars>
          <dgm:dir/>
          <dgm:resizeHandles val="exact"/>
        </dgm:presLayoutVars>
      </dgm:prSet>
      <dgm:spPr/>
    </dgm:pt>
    <dgm:pt modelId="{B3DDAB0A-DE01-4785-B34C-1235D4ED7AFE}" type="pres">
      <dgm:prSet presAssocID="{96E6DBE3-E95F-40E9-A5C5-A61868757638}" presName="node" presStyleLbl="node1" presStyleIdx="0" presStyleCnt="5">
        <dgm:presLayoutVars>
          <dgm:bulletEnabled val="1"/>
        </dgm:presLayoutVars>
      </dgm:prSet>
      <dgm:spPr/>
    </dgm:pt>
    <dgm:pt modelId="{16BDFE36-3584-4F23-ADE5-70BA5CEE360A}" type="pres">
      <dgm:prSet presAssocID="{96E6DBE3-E95F-40E9-A5C5-A61868757638}" presName="spNode" presStyleCnt="0"/>
      <dgm:spPr/>
    </dgm:pt>
    <dgm:pt modelId="{C97A707F-AD9C-4215-81A2-D4A33C9A422F}" type="pres">
      <dgm:prSet presAssocID="{80A0B505-59DB-4532-8CF7-72E3A930B3AB}" presName="sibTrans" presStyleLbl="sibTrans1D1" presStyleIdx="0" presStyleCnt="5"/>
      <dgm:spPr/>
    </dgm:pt>
    <dgm:pt modelId="{26FBF24D-25F5-4EA5-BDBF-3F676C4C7D2B}" type="pres">
      <dgm:prSet presAssocID="{7A728494-B3F3-4C8D-9545-450515895C7F}" presName="node" presStyleLbl="node1" presStyleIdx="1" presStyleCnt="5" custRadScaleRad="98706" custRadScaleInc="30567">
        <dgm:presLayoutVars>
          <dgm:bulletEnabled val="1"/>
        </dgm:presLayoutVars>
      </dgm:prSet>
      <dgm:spPr/>
    </dgm:pt>
    <dgm:pt modelId="{5B85D5A3-623D-42F1-939D-2528878185F1}" type="pres">
      <dgm:prSet presAssocID="{7A728494-B3F3-4C8D-9545-450515895C7F}" presName="spNode" presStyleCnt="0"/>
      <dgm:spPr/>
    </dgm:pt>
    <dgm:pt modelId="{04CD52E3-D4DB-4835-B1EF-5B81F85288AA}" type="pres">
      <dgm:prSet presAssocID="{AADA0275-CDA4-4222-A4F3-53E92E5439CB}" presName="sibTrans" presStyleLbl="sibTrans1D1" presStyleIdx="1" presStyleCnt="5"/>
      <dgm:spPr/>
    </dgm:pt>
    <dgm:pt modelId="{81075F64-E62E-41EF-9E98-2A7354AC53D1}" type="pres">
      <dgm:prSet presAssocID="{EAD02312-0A94-4E8A-BAAA-230B7F1C5292}" presName="node" presStyleLbl="node1" presStyleIdx="2" presStyleCnt="5" custScaleX="124246">
        <dgm:presLayoutVars>
          <dgm:bulletEnabled val="1"/>
        </dgm:presLayoutVars>
      </dgm:prSet>
      <dgm:spPr/>
    </dgm:pt>
    <dgm:pt modelId="{0EF4B2C3-113F-4D50-A588-001A3384CE72}" type="pres">
      <dgm:prSet presAssocID="{EAD02312-0A94-4E8A-BAAA-230B7F1C5292}" presName="spNode" presStyleCnt="0"/>
      <dgm:spPr/>
    </dgm:pt>
    <dgm:pt modelId="{DB7EBE35-2E38-43C5-B6E4-9F2F169DADB2}" type="pres">
      <dgm:prSet presAssocID="{AE7E5A5A-B95E-47B9-9CC0-65E043D41FA5}" presName="sibTrans" presStyleLbl="sibTrans1D1" presStyleIdx="2" presStyleCnt="5"/>
      <dgm:spPr/>
    </dgm:pt>
    <dgm:pt modelId="{3AFDC0AB-41D3-4ED0-9BC7-6D3B1C045F96}" type="pres">
      <dgm:prSet presAssocID="{80A18E95-F731-4DB8-AC97-B414566DB7BF}" presName="node" presStyleLbl="node1" presStyleIdx="3" presStyleCnt="5" custScaleX="130269">
        <dgm:presLayoutVars>
          <dgm:bulletEnabled val="1"/>
        </dgm:presLayoutVars>
      </dgm:prSet>
      <dgm:spPr/>
    </dgm:pt>
    <dgm:pt modelId="{D1FE515A-7F4D-4D0A-843C-A9A200BC1B12}" type="pres">
      <dgm:prSet presAssocID="{80A18E95-F731-4DB8-AC97-B414566DB7BF}" presName="spNode" presStyleCnt="0"/>
      <dgm:spPr/>
    </dgm:pt>
    <dgm:pt modelId="{B238A87F-555D-4029-9D05-480EEE8EF6E6}" type="pres">
      <dgm:prSet presAssocID="{6C3ED196-124D-4BDB-B8E9-3DCCE16DB255}" presName="sibTrans" presStyleLbl="sibTrans1D1" presStyleIdx="3" presStyleCnt="5"/>
      <dgm:spPr/>
    </dgm:pt>
    <dgm:pt modelId="{E640D1B4-1DCA-43BE-ABFD-26FDCC09058C}" type="pres">
      <dgm:prSet presAssocID="{6D756959-7A0F-4688-83DF-7A5275CBDE05}" presName="node" presStyleLbl="node1" presStyleIdx="4" presStyleCnt="5" custRadScaleRad="101191" custRadScaleInc="-31670">
        <dgm:presLayoutVars>
          <dgm:bulletEnabled val="1"/>
        </dgm:presLayoutVars>
      </dgm:prSet>
      <dgm:spPr/>
    </dgm:pt>
    <dgm:pt modelId="{C05155A3-4F4A-4118-AC52-73A5E9F503DC}" type="pres">
      <dgm:prSet presAssocID="{6D756959-7A0F-4688-83DF-7A5275CBDE05}" presName="spNode" presStyleCnt="0"/>
      <dgm:spPr/>
    </dgm:pt>
    <dgm:pt modelId="{5684A854-EF60-45EA-9242-C6DEAE8101FB}" type="pres">
      <dgm:prSet presAssocID="{6D603074-1C13-4C6A-BAB8-1986998F5B7C}" presName="sibTrans" presStyleLbl="sibTrans1D1" presStyleIdx="4" presStyleCnt="5"/>
      <dgm:spPr/>
    </dgm:pt>
  </dgm:ptLst>
  <dgm:cxnLst>
    <dgm:cxn modelId="{EAFE327E-FEF7-4916-AACF-09B65AABF188}" type="presOf" srcId="{80A18E95-F731-4DB8-AC97-B414566DB7BF}" destId="{3AFDC0AB-41D3-4ED0-9BC7-6D3B1C045F96}" srcOrd="0" destOrd="0" presId="urn:microsoft.com/office/officeart/2005/8/layout/cycle6"/>
    <dgm:cxn modelId="{EBC9A1A5-52F3-45E6-B4D7-B0923851870D}" type="presOf" srcId="{076E6E5C-3420-49EC-9748-FC9F90A51150}" destId="{2837E0EA-9F21-4619-A966-DCD5A21B299F}" srcOrd="0" destOrd="0" presId="urn:microsoft.com/office/officeart/2005/8/layout/cycle6"/>
    <dgm:cxn modelId="{18AADBC8-1A07-4F2F-B016-FE8F48D26233}" type="presOf" srcId="{80A0B505-59DB-4532-8CF7-72E3A930B3AB}" destId="{C97A707F-AD9C-4215-81A2-D4A33C9A422F}" srcOrd="0" destOrd="0" presId="urn:microsoft.com/office/officeart/2005/8/layout/cycle6"/>
    <dgm:cxn modelId="{32562249-B08E-4C3C-93A2-D882DF272B38}" type="presOf" srcId="{6D603074-1C13-4C6A-BAB8-1986998F5B7C}" destId="{5684A854-EF60-45EA-9242-C6DEAE8101FB}" srcOrd="0" destOrd="0" presId="urn:microsoft.com/office/officeart/2005/8/layout/cycle6"/>
    <dgm:cxn modelId="{8CEEF167-127D-42F2-912E-05E701619D87}" srcId="{076E6E5C-3420-49EC-9748-FC9F90A51150}" destId="{7A728494-B3F3-4C8D-9545-450515895C7F}" srcOrd="1" destOrd="0" parTransId="{4F2D452A-EE8D-4CF8-B0CF-7F7D32E970AE}" sibTransId="{AADA0275-CDA4-4222-A4F3-53E92E5439CB}"/>
    <dgm:cxn modelId="{BB2C25D3-D223-4EA9-BD00-1CC8BAC53962}" type="presOf" srcId="{AE7E5A5A-B95E-47B9-9CC0-65E043D41FA5}" destId="{DB7EBE35-2E38-43C5-B6E4-9F2F169DADB2}" srcOrd="0" destOrd="0" presId="urn:microsoft.com/office/officeart/2005/8/layout/cycle6"/>
    <dgm:cxn modelId="{69FB9DCE-AB67-4064-9AE7-1B080B6B0E1F}" type="presOf" srcId="{6C3ED196-124D-4BDB-B8E9-3DCCE16DB255}" destId="{B238A87F-555D-4029-9D05-480EEE8EF6E6}" srcOrd="0" destOrd="0" presId="urn:microsoft.com/office/officeart/2005/8/layout/cycle6"/>
    <dgm:cxn modelId="{F5F46AF4-2AE3-4D5E-BE70-A7D6A06954DD}" type="presOf" srcId="{96E6DBE3-E95F-40E9-A5C5-A61868757638}" destId="{B3DDAB0A-DE01-4785-B34C-1235D4ED7AFE}" srcOrd="0" destOrd="0" presId="urn:microsoft.com/office/officeart/2005/8/layout/cycle6"/>
    <dgm:cxn modelId="{43A1FDA8-872C-4215-B285-3090C582752E}" srcId="{076E6E5C-3420-49EC-9748-FC9F90A51150}" destId="{6D756959-7A0F-4688-83DF-7A5275CBDE05}" srcOrd="4" destOrd="0" parTransId="{AF8BC355-8D9C-46BA-A739-B013D1CD45E5}" sibTransId="{6D603074-1C13-4C6A-BAB8-1986998F5B7C}"/>
    <dgm:cxn modelId="{9FFD7151-8B5F-42F4-ACB3-360CE08EBD1B}" srcId="{076E6E5C-3420-49EC-9748-FC9F90A51150}" destId="{80A18E95-F731-4DB8-AC97-B414566DB7BF}" srcOrd="3" destOrd="0" parTransId="{27F7EEEF-8437-406B-80C9-B7E63C40AB6E}" sibTransId="{6C3ED196-124D-4BDB-B8E9-3DCCE16DB255}"/>
    <dgm:cxn modelId="{F51D80D7-2882-45D4-9976-62217E8C3201}" type="presOf" srcId="{AADA0275-CDA4-4222-A4F3-53E92E5439CB}" destId="{04CD52E3-D4DB-4835-B1EF-5B81F85288AA}" srcOrd="0" destOrd="0" presId="urn:microsoft.com/office/officeart/2005/8/layout/cycle6"/>
    <dgm:cxn modelId="{86D74321-4852-4FBD-81F4-6F7FC17075C2}" srcId="{076E6E5C-3420-49EC-9748-FC9F90A51150}" destId="{96E6DBE3-E95F-40E9-A5C5-A61868757638}" srcOrd="0" destOrd="0" parTransId="{1379179F-BB03-498B-8785-D68FB67746E1}" sibTransId="{80A0B505-59DB-4532-8CF7-72E3A930B3AB}"/>
    <dgm:cxn modelId="{943DD2FB-4F05-4614-A05D-87ECB18C7B88}" type="presOf" srcId="{7A728494-B3F3-4C8D-9545-450515895C7F}" destId="{26FBF24D-25F5-4EA5-BDBF-3F676C4C7D2B}" srcOrd="0" destOrd="0" presId="urn:microsoft.com/office/officeart/2005/8/layout/cycle6"/>
    <dgm:cxn modelId="{B78559B5-99EC-4597-8A73-7571449E4593}" type="presOf" srcId="{EAD02312-0A94-4E8A-BAAA-230B7F1C5292}" destId="{81075F64-E62E-41EF-9E98-2A7354AC53D1}" srcOrd="0" destOrd="0" presId="urn:microsoft.com/office/officeart/2005/8/layout/cycle6"/>
    <dgm:cxn modelId="{C6D9DAAE-1DEA-4894-BF70-63385934C7A7}" type="presOf" srcId="{6D756959-7A0F-4688-83DF-7A5275CBDE05}" destId="{E640D1B4-1DCA-43BE-ABFD-26FDCC09058C}" srcOrd="0" destOrd="0" presId="urn:microsoft.com/office/officeart/2005/8/layout/cycle6"/>
    <dgm:cxn modelId="{326280AD-9B41-40FC-AB2E-D624925627ED}" srcId="{076E6E5C-3420-49EC-9748-FC9F90A51150}" destId="{EAD02312-0A94-4E8A-BAAA-230B7F1C5292}" srcOrd="2" destOrd="0" parTransId="{89968FBF-A95C-4B7F-A6F8-F25F8CF2DAEE}" sibTransId="{AE7E5A5A-B95E-47B9-9CC0-65E043D41FA5}"/>
    <dgm:cxn modelId="{3D89719D-BDF7-4DD1-89FF-BF0FB7B5E7AF}" type="presParOf" srcId="{2837E0EA-9F21-4619-A966-DCD5A21B299F}" destId="{B3DDAB0A-DE01-4785-B34C-1235D4ED7AFE}" srcOrd="0" destOrd="0" presId="urn:microsoft.com/office/officeart/2005/8/layout/cycle6"/>
    <dgm:cxn modelId="{81D18D56-BB0D-4978-9FA2-F849AAAEA619}" type="presParOf" srcId="{2837E0EA-9F21-4619-A966-DCD5A21B299F}" destId="{16BDFE36-3584-4F23-ADE5-70BA5CEE360A}" srcOrd="1" destOrd="0" presId="urn:microsoft.com/office/officeart/2005/8/layout/cycle6"/>
    <dgm:cxn modelId="{691C78D1-0D8E-46B5-AC4E-43943D495BAB}" type="presParOf" srcId="{2837E0EA-9F21-4619-A966-DCD5A21B299F}" destId="{C97A707F-AD9C-4215-81A2-D4A33C9A422F}" srcOrd="2" destOrd="0" presId="urn:microsoft.com/office/officeart/2005/8/layout/cycle6"/>
    <dgm:cxn modelId="{01F557A3-BA52-4CAE-9AC4-959D12FEF4C1}" type="presParOf" srcId="{2837E0EA-9F21-4619-A966-DCD5A21B299F}" destId="{26FBF24D-25F5-4EA5-BDBF-3F676C4C7D2B}" srcOrd="3" destOrd="0" presId="urn:microsoft.com/office/officeart/2005/8/layout/cycle6"/>
    <dgm:cxn modelId="{36AD1087-41A5-4FF5-A178-9F9691BC52DA}" type="presParOf" srcId="{2837E0EA-9F21-4619-A966-DCD5A21B299F}" destId="{5B85D5A3-623D-42F1-939D-2528878185F1}" srcOrd="4" destOrd="0" presId="urn:microsoft.com/office/officeart/2005/8/layout/cycle6"/>
    <dgm:cxn modelId="{5B967D88-5067-4A11-AF1E-020D2CE823EA}" type="presParOf" srcId="{2837E0EA-9F21-4619-A966-DCD5A21B299F}" destId="{04CD52E3-D4DB-4835-B1EF-5B81F85288AA}" srcOrd="5" destOrd="0" presId="urn:microsoft.com/office/officeart/2005/8/layout/cycle6"/>
    <dgm:cxn modelId="{6404FFB5-1020-4F19-929E-191AE9EABE4D}" type="presParOf" srcId="{2837E0EA-9F21-4619-A966-DCD5A21B299F}" destId="{81075F64-E62E-41EF-9E98-2A7354AC53D1}" srcOrd="6" destOrd="0" presId="urn:microsoft.com/office/officeart/2005/8/layout/cycle6"/>
    <dgm:cxn modelId="{7F6781F9-F76B-4048-97B7-80852BDD7EED}" type="presParOf" srcId="{2837E0EA-9F21-4619-A966-DCD5A21B299F}" destId="{0EF4B2C3-113F-4D50-A588-001A3384CE72}" srcOrd="7" destOrd="0" presId="urn:microsoft.com/office/officeart/2005/8/layout/cycle6"/>
    <dgm:cxn modelId="{5C05BC90-07E7-4E4A-AD88-02CC00B5AB9F}" type="presParOf" srcId="{2837E0EA-9F21-4619-A966-DCD5A21B299F}" destId="{DB7EBE35-2E38-43C5-B6E4-9F2F169DADB2}" srcOrd="8" destOrd="0" presId="urn:microsoft.com/office/officeart/2005/8/layout/cycle6"/>
    <dgm:cxn modelId="{D2617406-DEE5-4CB4-B11A-1F547F2397F4}" type="presParOf" srcId="{2837E0EA-9F21-4619-A966-DCD5A21B299F}" destId="{3AFDC0AB-41D3-4ED0-9BC7-6D3B1C045F96}" srcOrd="9" destOrd="0" presId="urn:microsoft.com/office/officeart/2005/8/layout/cycle6"/>
    <dgm:cxn modelId="{51959C20-2CC6-4B77-B153-663FCEE81585}" type="presParOf" srcId="{2837E0EA-9F21-4619-A966-DCD5A21B299F}" destId="{D1FE515A-7F4D-4D0A-843C-A9A200BC1B12}" srcOrd="10" destOrd="0" presId="urn:microsoft.com/office/officeart/2005/8/layout/cycle6"/>
    <dgm:cxn modelId="{DFBD6E47-AE3A-402C-A547-996BDF9C60EC}" type="presParOf" srcId="{2837E0EA-9F21-4619-A966-DCD5A21B299F}" destId="{B238A87F-555D-4029-9D05-480EEE8EF6E6}" srcOrd="11" destOrd="0" presId="urn:microsoft.com/office/officeart/2005/8/layout/cycle6"/>
    <dgm:cxn modelId="{39B430CC-3E0B-4DAE-920A-83AE83204FA7}" type="presParOf" srcId="{2837E0EA-9F21-4619-A966-DCD5A21B299F}" destId="{E640D1B4-1DCA-43BE-ABFD-26FDCC09058C}" srcOrd="12" destOrd="0" presId="urn:microsoft.com/office/officeart/2005/8/layout/cycle6"/>
    <dgm:cxn modelId="{2509E499-2D51-426C-A210-0D28217E4C43}" type="presParOf" srcId="{2837E0EA-9F21-4619-A966-DCD5A21B299F}" destId="{C05155A3-4F4A-4118-AC52-73A5E9F503DC}" srcOrd="13" destOrd="0" presId="urn:microsoft.com/office/officeart/2005/8/layout/cycle6"/>
    <dgm:cxn modelId="{AF1023F6-854E-49B8-A407-F1A5500ABC35}" type="presParOf" srcId="{2837E0EA-9F21-4619-A966-DCD5A21B299F}" destId="{5684A854-EF60-45EA-9242-C6DEAE8101FB}"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DDAB0A-DE01-4785-B34C-1235D4ED7AFE}">
      <dsp:nvSpPr>
        <dsp:cNvPr id="0" name=""/>
        <dsp:cNvSpPr/>
      </dsp:nvSpPr>
      <dsp:spPr>
        <a:xfrm>
          <a:off x="3027836" y="1807"/>
          <a:ext cx="1590453" cy="1033795"/>
        </a:xfrm>
        <a:prstGeom prst="roundRect">
          <a:avLst/>
        </a:prstGeom>
        <a:solidFill>
          <a:srgbClr val="B340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latin typeface="Times New Roman" pitchFamily="18" charset="0"/>
              <a:cs typeface="Times New Roman" pitchFamily="18" charset="0"/>
            </a:rPr>
            <a:t>Отказ</a:t>
          </a:r>
          <a:endParaRPr lang="ru-RU" sz="2000" kern="1200" dirty="0">
            <a:latin typeface="Times New Roman" pitchFamily="18" charset="0"/>
            <a:cs typeface="Times New Roman" pitchFamily="18" charset="0"/>
          </a:endParaRPr>
        </a:p>
      </dsp:txBody>
      <dsp:txXfrm>
        <a:off x="3027836" y="1807"/>
        <a:ext cx="1590453" cy="1033795"/>
      </dsp:txXfrm>
    </dsp:sp>
    <dsp:sp modelId="{C97A707F-AD9C-4215-81A2-D4A33C9A422F}">
      <dsp:nvSpPr>
        <dsp:cNvPr id="0" name=""/>
        <dsp:cNvSpPr/>
      </dsp:nvSpPr>
      <dsp:spPr>
        <a:xfrm>
          <a:off x="1718283" y="502729"/>
          <a:ext cx="4134953" cy="4134953"/>
        </a:xfrm>
        <a:custGeom>
          <a:avLst/>
          <a:gdLst/>
          <a:ahLst/>
          <a:cxnLst/>
          <a:rect l="0" t="0" r="0" b="0"/>
          <a:pathLst>
            <a:path>
              <a:moveTo>
                <a:pt x="2913273" y="180922"/>
              </a:moveTo>
              <a:arcTo wR="2067476" hR="2067476" stAng="17648884" swAng="241816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6FBF24D-25F5-4EA5-BDBF-3F676C4C7D2B}">
      <dsp:nvSpPr>
        <dsp:cNvPr id="0" name=""/>
        <dsp:cNvSpPr/>
      </dsp:nvSpPr>
      <dsp:spPr>
        <a:xfrm>
          <a:off x="5033315" y="1691652"/>
          <a:ext cx="1590453" cy="1033795"/>
        </a:xfrm>
        <a:prstGeom prst="roundRect">
          <a:avLst/>
        </a:prstGeom>
        <a:solidFill>
          <a:srgbClr val="B340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latin typeface="Times New Roman" pitchFamily="18" charset="0"/>
              <a:cs typeface="Times New Roman" pitchFamily="18" charset="0"/>
            </a:rPr>
            <a:t>Отрицание</a:t>
          </a:r>
          <a:r>
            <a:rPr lang="ru-RU" sz="1600" kern="1200" dirty="0" smtClean="0"/>
            <a:t> </a:t>
          </a:r>
          <a:endParaRPr lang="ru-RU" sz="1600" kern="1200" dirty="0"/>
        </a:p>
      </dsp:txBody>
      <dsp:txXfrm>
        <a:off x="5033315" y="1691652"/>
        <a:ext cx="1590453" cy="1033795"/>
      </dsp:txXfrm>
    </dsp:sp>
    <dsp:sp modelId="{04CD52E3-D4DB-4835-B1EF-5B81F85288AA}">
      <dsp:nvSpPr>
        <dsp:cNvPr id="0" name=""/>
        <dsp:cNvSpPr/>
      </dsp:nvSpPr>
      <dsp:spPr>
        <a:xfrm>
          <a:off x="1726235" y="563479"/>
          <a:ext cx="4134953" cy="4134953"/>
        </a:xfrm>
        <a:custGeom>
          <a:avLst/>
          <a:gdLst/>
          <a:ahLst/>
          <a:cxnLst/>
          <a:rect l="0" t="0" r="0" b="0"/>
          <a:pathLst>
            <a:path>
              <a:moveTo>
                <a:pt x="4132278" y="2172616"/>
              </a:moveTo>
              <a:arcTo wR="2067476" hR="2067476" stAng="174900" swAng="175756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1075F64-E62E-41EF-9E98-2A7354AC53D1}">
      <dsp:nvSpPr>
        <dsp:cNvPr id="0" name=""/>
        <dsp:cNvSpPr/>
      </dsp:nvSpPr>
      <dsp:spPr>
        <a:xfrm>
          <a:off x="4050257" y="3741907"/>
          <a:ext cx="1976075" cy="1033795"/>
        </a:xfrm>
        <a:prstGeom prst="roundRect">
          <a:avLst/>
        </a:prstGeom>
        <a:solidFill>
          <a:srgbClr val="B340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latin typeface="Times New Roman" pitchFamily="18" charset="0"/>
              <a:cs typeface="Times New Roman" pitchFamily="18" charset="0"/>
            </a:rPr>
            <a:t>Вытеснение</a:t>
          </a:r>
          <a:endParaRPr lang="ru-RU" sz="2000" kern="1200" dirty="0">
            <a:latin typeface="Times New Roman" pitchFamily="18" charset="0"/>
            <a:cs typeface="Times New Roman" pitchFamily="18" charset="0"/>
          </a:endParaRPr>
        </a:p>
      </dsp:txBody>
      <dsp:txXfrm>
        <a:off x="4050257" y="3741907"/>
        <a:ext cx="1976075" cy="1033795"/>
      </dsp:txXfrm>
    </dsp:sp>
    <dsp:sp modelId="{DB7EBE35-2E38-43C5-B6E4-9F2F169DADB2}">
      <dsp:nvSpPr>
        <dsp:cNvPr id="0" name=""/>
        <dsp:cNvSpPr/>
      </dsp:nvSpPr>
      <dsp:spPr>
        <a:xfrm>
          <a:off x="1755586" y="518704"/>
          <a:ext cx="4134953" cy="4134953"/>
        </a:xfrm>
        <a:custGeom>
          <a:avLst/>
          <a:gdLst/>
          <a:ahLst/>
          <a:cxnLst/>
          <a:rect l="0" t="0" r="0" b="0"/>
          <a:pathLst>
            <a:path>
              <a:moveTo>
                <a:pt x="2290630" y="4122875"/>
              </a:moveTo>
              <a:arcTo wR="2067476" hR="2067476" stAng="5028222" swAng="66352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AFDC0AB-41D3-4ED0-9BC7-6D3B1C045F96}">
      <dsp:nvSpPr>
        <dsp:cNvPr id="0" name=""/>
        <dsp:cNvSpPr/>
      </dsp:nvSpPr>
      <dsp:spPr>
        <a:xfrm>
          <a:off x="1571896" y="3741907"/>
          <a:ext cx="2071868" cy="1033795"/>
        </a:xfrm>
        <a:prstGeom prst="roundRect">
          <a:avLst/>
        </a:prstGeom>
        <a:solidFill>
          <a:srgbClr val="B340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latin typeface="Times New Roman" pitchFamily="18" charset="0"/>
              <a:cs typeface="Times New Roman" pitchFamily="18" charset="0"/>
            </a:rPr>
            <a:t>Идентификация</a:t>
          </a:r>
          <a:endParaRPr lang="ru-RU" sz="2000" kern="1200" dirty="0">
            <a:latin typeface="Times New Roman" pitchFamily="18" charset="0"/>
            <a:cs typeface="Times New Roman" pitchFamily="18" charset="0"/>
          </a:endParaRPr>
        </a:p>
      </dsp:txBody>
      <dsp:txXfrm>
        <a:off x="1571896" y="3741907"/>
        <a:ext cx="2071868" cy="1033795"/>
      </dsp:txXfrm>
    </dsp:sp>
    <dsp:sp modelId="{B238A87F-555D-4029-9D05-480EEE8EF6E6}">
      <dsp:nvSpPr>
        <dsp:cNvPr id="0" name=""/>
        <dsp:cNvSpPr/>
      </dsp:nvSpPr>
      <dsp:spPr>
        <a:xfrm>
          <a:off x="1727800" y="478523"/>
          <a:ext cx="4134953" cy="4134953"/>
        </a:xfrm>
        <a:custGeom>
          <a:avLst/>
          <a:gdLst/>
          <a:ahLst/>
          <a:cxnLst/>
          <a:rect l="0" t="0" r="0" b="0"/>
          <a:pathLst>
            <a:path>
              <a:moveTo>
                <a:pt x="374741" y="3254535"/>
              </a:moveTo>
              <a:arcTo wR="2067476" hR="2067476" stAng="8697558" swAng="1785688"/>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640D1B4-1DCA-43BE-ABFD-26FDCC09058C}">
      <dsp:nvSpPr>
        <dsp:cNvPr id="0" name=""/>
        <dsp:cNvSpPr/>
      </dsp:nvSpPr>
      <dsp:spPr>
        <a:xfrm>
          <a:off x="970100" y="1691648"/>
          <a:ext cx="1590453" cy="1033795"/>
        </a:xfrm>
        <a:prstGeom prst="roundRect">
          <a:avLst/>
        </a:prstGeom>
        <a:solidFill>
          <a:srgbClr val="B340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latin typeface="Times New Roman" pitchFamily="18" charset="0"/>
              <a:cs typeface="Times New Roman" pitchFamily="18" charset="0"/>
            </a:rPr>
            <a:t>Проекция</a:t>
          </a:r>
          <a:endParaRPr lang="ru-RU" sz="2000" kern="1200" dirty="0">
            <a:latin typeface="Times New Roman" pitchFamily="18" charset="0"/>
            <a:cs typeface="Times New Roman" pitchFamily="18" charset="0"/>
          </a:endParaRPr>
        </a:p>
      </dsp:txBody>
      <dsp:txXfrm>
        <a:off x="970100" y="1691648"/>
        <a:ext cx="1590453" cy="1033795"/>
      </dsp:txXfrm>
    </dsp:sp>
    <dsp:sp modelId="{5684A854-EF60-45EA-9242-C6DEAE8101FB}">
      <dsp:nvSpPr>
        <dsp:cNvPr id="0" name=""/>
        <dsp:cNvSpPr/>
      </dsp:nvSpPr>
      <dsp:spPr>
        <a:xfrm>
          <a:off x="1721624" y="532503"/>
          <a:ext cx="4134953" cy="4134953"/>
        </a:xfrm>
        <a:custGeom>
          <a:avLst/>
          <a:gdLst/>
          <a:ahLst/>
          <a:cxnLst/>
          <a:rect l="0" t="0" r="0" b="0"/>
          <a:pathLst>
            <a:path>
              <a:moveTo>
                <a:pt x="216830" y="1145756"/>
              </a:moveTo>
              <a:arcTo wR="2067476" hR="2067476" stAng="12388546" swAng="249031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Рисунок 7">
            <a:extLst>
              <a:ext uri="{FF2B5EF4-FFF2-40B4-BE49-F238E27FC236}">
                <a16:creationId xmlns="" xmlns:a16="http://schemas.microsoft.com/office/drawing/2014/main" id="{7111D894-D6C1-4158-A8DC-46818B9FD0C9}"/>
              </a:ext>
            </a:extLst>
          </p:cNvPr>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3602442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4031459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684569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287861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1584388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1918271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1339469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2789812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82457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3412987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A3AA9F9-0DD2-401D-A5F5-63CF0990782D}" type="datetimeFigureOut">
              <a:rPr lang="en-US" smtClean="0"/>
              <a:pPr/>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135649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a:extLst>
              <a:ext uri="{FF2B5EF4-FFF2-40B4-BE49-F238E27FC236}">
                <a16:creationId xmlns="" xmlns:a16="http://schemas.microsoft.com/office/drawing/2014/main" id="{81662415-7A28-4D2A-A5C4-851D607BD375}"/>
              </a:ext>
            </a:extLst>
          </p:cNvPr>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AA9F9-0DD2-401D-A5F5-63CF0990782D}" type="datetimeFigureOut">
              <a:rPr lang="en-US" smtClean="0"/>
              <a:pPr/>
              <a:t>11/28/2021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C1FAD-68B4-480B-AB4D-B30142D0E092}" type="slidenum">
              <a:rPr lang="en-US" smtClean="0"/>
              <a:pPr/>
              <a:t>‹#›</a:t>
            </a:fld>
            <a:endParaRPr lang="en-US"/>
          </a:p>
        </p:txBody>
      </p:sp>
    </p:spTree>
    <p:extLst>
      <p:ext uri="{BB962C8B-B14F-4D97-AF65-F5344CB8AC3E}">
        <p14:creationId xmlns="" xmlns:p14="http://schemas.microsoft.com/office/powerpoint/2010/main" val="167208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5F71F94-E6EF-4CD7-B8E4-D954298438BB}"/>
              </a:ext>
            </a:extLst>
          </p:cNvPr>
          <p:cNvSpPr>
            <a:spLocks noGrp="1"/>
          </p:cNvSpPr>
          <p:nvPr>
            <p:ph type="ctrTitle"/>
          </p:nvPr>
        </p:nvSpPr>
        <p:spPr>
          <a:xfrm>
            <a:off x="1182189" y="1240970"/>
            <a:ext cx="6524897" cy="3566161"/>
          </a:xfrm>
        </p:spPr>
        <p:txBody>
          <a:bodyPr>
            <a:noAutofit/>
          </a:bodyPr>
          <a:lstStyle/>
          <a:p>
            <a:r>
              <a:rPr lang="ru-RU" sz="4400" dirty="0" smtClean="0">
                <a:solidFill>
                  <a:srgbClr val="C00000"/>
                </a:solidFill>
                <a:latin typeface="Times New Roman" pitchFamily="18" charset="0"/>
                <a:cs typeface="Times New Roman" pitchFamily="18" charset="0"/>
              </a:rPr>
              <a:t>Формирование </a:t>
            </a:r>
            <a:r>
              <a:rPr lang="ru-RU" sz="4400" dirty="0" smtClean="0">
                <a:solidFill>
                  <a:srgbClr val="C00000"/>
                </a:solidFill>
                <a:latin typeface="Times New Roman" pitchFamily="18" charset="0"/>
                <a:cs typeface="Times New Roman" pitchFamily="18" charset="0"/>
              </a:rPr>
              <a:t>механизмов психологической защиты у детей дошкольного возраста</a:t>
            </a:r>
            <a:endParaRPr lang="ru-RU" sz="4400" dirty="0">
              <a:solidFill>
                <a:srgbClr val="C00000"/>
              </a:solidFill>
              <a:latin typeface="Times New Roman" pitchFamily="18" charset="0"/>
              <a:cs typeface="Times New Roman" pitchFamily="18" charset="0"/>
            </a:endParaRPr>
          </a:p>
        </p:txBody>
      </p:sp>
      <p:sp>
        <p:nvSpPr>
          <p:cNvPr id="3" name="Подзаголовок 2">
            <a:extLst>
              <a:ext uri="{FF2B5EF4-FFF2-40B4-BE49-F238E27FC236}">
                <a16:creationId xmlns="" xmlns:a16="http://schemas.microsoft.com/office/drawing/2014/main" id="{D9DCE3FD-2607-45B2-A78D-6FBC4BE29A4F}"/>
              </a:ext>
            </a:extLst>
          </p:cNvPr>
          <p:cNvSpPr>
            <a:spLocks noGrp="1"/>
          </p:cNvSpPr>
          <p:nvPr>
            <p:ph type="subTitle" idx="1"/>
          </p:nvPr>
        </p:nvSpPr>
        <p:spPr>
          <a:xfrm>
            <a:off x="3873137" y="6139543"/>
            <a:ext cx="5270863" cy="558468"/>
          </a:xfrm>
        </p:spPr>
        <p:txBody>
          <a:bodyPr/>
          <a:lstStyle/>
          <a:p>
            <a:r>
              <a:rPr lang="ru-RU" dirty="0" smtClean="0">
                <a:solidFill>
                  <a:srgbClr val="C00000"/>
                </a:solidFill>
                <a:latin typeface="Times New Roman" pitchFamily="18" charset="0"/>
                <a:cs typeface="Times New Roman" pitchFamily="18" charset="0"/>
              </a:rPr>
              <a:t>Педагог-психолог </a:t>
            </a:r>
            <a:r>
              <a:rPr lang="ru-RU" dirty="0" err="1" smtClean="0">
                <a:solidFill>
                  <a:srgbClr val="C00000"/>
                </a:solidFill>
                <a:latin typeface="Times New Roman" pitchFamily="18" charset="0"/>
                <a:cs typeface="Times New Roman" pitchFamily="18" charset="0"/>
              </a:rPr>
              <a:t>Корнукова</a:t>
            </a:r>
            <a:r>
              <a:rPr lang="ru-RU" dirty="0" smtClean="0">
                <a:solidFill>
                  <a:srgbClr val="C00000"/>
                </a:solidFill>
                <a:latin typeface="Times New Roman" pitchFamily="18" charset="0"/>
                <a:cs typeface="Times New Roman" pitchFamily="18" charset="0"/>
              </a:rPr>
              <a:t> Д. С.</a:t>
            </a:r>
            <a:endParaRPr lang="en-US" dirty="0">
              <a:solidFill>
                <a:srgbClr val="C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432831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C00000"/>
                </a:solidFill>
                <a:latin typeface="Times New Roman" pitchFamily="18" charset="0"/>
                <a:cs typeface="Times New Roman" pitchFamily="18" charset="0"/>
              </a:rPr>
              <a:t>Вытеснение </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110342" y="1825625"/>
            <a:ext cx="7405007" cy="4351338"/>
          </a:xfrm>
        </p:spPr>
        <p:txBody>
          <a:bodyPr/>
          <a:lstStyle/>
          <a:p>
            <a:pPr>
              <a:buNone/>
            </a:pPr>
            <a:r>
              <a:rPr lang="ru-RU" dirty="0" smtClean="0">
                <a:solidFill>
                  <a:srgbClr val="C00000"/>
                </a:solidFill>
                <a:latin typeface="Times New Roman" pitchFamily="18" charset="0"/>
                <a:cs typeface="Times New Roman" pitchFamily="18" charset="0"/>
              </a:rPr>
              <a:t>	Механизм </a:t>
            </a:r>
            <a:r>
              <a:rPr lang="ru-RU" dirty="0" smtClean="0">
                <a:solidFill>
                  <a:srgbClr val="C00000"/>
                </a:solidFill>
                <a:latin typeface="Times New Roman" pitchFamily="18" charset="0"/>
                <a:cs typeface="Times New Roman" pitchFamily="18" charset="0"/>
              </a:rPr>
              <a:t>этой наиболее опасной психологической защиты может сформироваться уже к трехлетнему возрасту, но проявляется сначала в форме подавления</a:t>
            </a:r>
            <a:r>
              <a:rPr lang="ru-RU" dirty="0" smtClean="0">
                <a:solidFill>
                  <a:srgbClr val="C00000"/>
                </a:solidFill>
                <a:latin typeface="Times New Roman" pitchFamily="18" charset="0"/>
                <a:cs typeface="Times New Roman" pitchFamily="18" charset="0"/>
              </a:rPr>
              <a:t>.</a:t>
            </a:r>
          </a:p>
          <a:p>
            <a:pPr>
              <a:buNone/>
            </a:pPr>
            <a:r>
              <a:rPr lang="ru-RU" dirty="0" smtClean="0">
                <a:solidFill>
                  <a:srgbClr val="C00000"/>
                </a:solidFill>
                <a:latin typeface="Times New Roman" pitchFamily="18" charset="0"/>
                <a:cs typeface="Times New Roman" pitchFamily="18" charset="0"/>
              </a:rPr>
              <a:t>	К </a:t>
            </a:r>
            <a:r>
              <a:rPr lang="ru-RU" dirty="0" smtClean="0">
                <a:solidFill>
                  <a:srgbClr val="C00000"/>
                </a:solidFill>
                <a:latin typeface="Times New Roman" pitchFamily="18" charset="0"/>
                <a:cs typeface="Times New Roman" pitchFamily="18" charset="0"/>
              </a:rPr>
              <a:t>этому виду защиты прибегают в тех случаях, если что-то нельзя игнорировать либо забыть. Типичным для детей является вытеснение страха смерти. Кроме того, вытесненными могут быть не только конкретные события или лица, но и чувства.</a:t>
            </a: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5587" y="0"/>
            <a:ext cx="7886700" cy="1325563"/>
          </a:xfrm>
        </p:spPr>
        <p:txBody>
          <a:bodyPr/>
          <a:lstStyle/>
          <a:p>
            <a:pPr algn="ctr"/>
            <a:r>
              <a:rPr lang="ru-RU" b="1" dirty="0" smtClean="0">
                <a:solidFill>
                  <a:srgbClr val="C00000"/>
                </a:solidFill>
                <a:latin typeface="Times New Roman" pitchFamily="18" charset="0"/>
                <a:cs typeface="Times New Roman" pitchFamily="18" charset="0"/>
              </a:rPr>
              <a:t>Идентификация</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214846" y="1198607"/>
            <a:ext cx="7641771" cy="4705804"/>
          </a:xfrm>
        </p:spPr>
        <p:txBody>
          <a:bodyPr>
            <a:noAutofit/>
          </a:bodyPr>
          <a:lstStyle/>
          <a:p>
            <a:pPr>
              <a:buNone/>
            </a:pPr>
            <a:r>
              <a:rPr lang="ru-RU" sz="1900" dirty="0" smtClean="0">
                <a:solidFill>
                  <a:srgbClr val="C00000"/>
                </a:solidFill>
                <a:latin typeface="Times New Roman" pitchFamily="18" charset="0"/>
                <a:cs typeface="Times New Roman" pitchFamily="18" charset="0"/>
              </a:rPr>
              <a:t>	Идентификация – это </a:t>
            </a:r>
            <a:r>
              <a:rPr lang="ru-RU" sz="1900" dirty="0" smtClean="0">
                <a:solidFill>
                  <a:srgbClr val="C00000"/>
                </a:solidFill>
                <a:latin typeface="Times New Roman" pitchFamily="18" charset="0"/>
                <a:cs typeface="Times New Roman" pitchFamily="18" charset="0"/>
              </a:rPr>
              <a:t>процесс присвоения ценностей, установок и взглядов, манеры поведения других </a:t>
            </a:r>
            <a:r>
              <a:rPr lang="ru-RU" sz="1900" dirty="0" smtClean="0">
                <a:solidFill>
                  <a:srgbClr val="C00000"/>
                </a:solidFill>
                <a:latin typeface="Times New Roman" pitchFamily="18" charset="0"/>
                <a:cs typeface="Times New Roman" pitchFamily="18" charset="0"/>
              </a:rPr>
              <a:t>людей.</a:t>
            </a:r>
          </a:p>
          <a:p>
            <a:pPr>
              <a:buNone/>
            </a:pPr>
            <a:r>
              <a:rPr lang="ru-RU" sz="1900" dirty="0" smtClean="0">
                <a:solidFill>
                  <a:srgbClr val="C00000"/>
                </a:solidFill>
                <a:latin typeface="Times New Roman" pitchFamily="18" charset="0"/>
                <a:cs typeface="Times New Roman" pitchFamily="18" charset="0"/>
              </a:rPr>
              <a:t>	В </a:t>
            </a:r>
            <a:r>
              <a:rPr lang="ru-RU" sz="1900" dirty="0" smtClean="0">
                <a:solidFill>
                  <a:srgbClr val="C00000"/>
                </a:solidFill>
                <a:latin typeface="Times New Roman" pitchFamily="18" charset="0"/>
                <a:cs typeface="Times New Roman" pitchFamily="18" charset="0"/>
              </a:rPr>
              <a:t>раннем возрасте ребенок использует незрелую форму идентификации - имитацию. Он автоматически копирует улыбку, мимику, жесты, речь значимых для него взрослых. В дальнейшем дети принимают установки своих родителей и стараются быть во всем похожими на </a:t>
            </a:r>
            <a:r>
              <a:rPr lang="ru-RU" sz="1900" dirty="0" smtClean="0">
                <a:solidFill>
                  <a:srgbClr val="C00000"/>
                </a:solidFill>
                <a:latin typeface="Times New Roman" pitchFamily="18" charset="0"/>
                <a:cs typeface="Times New Roman" pitchFamily="18" charset="0"/>
              </a:rPr>
              <a:t>них.</a:t>
            </a:r>
          </a:p>
          <a:p>
            <a:pPr>
              <a:buNone/>
            </a:pPr>
            <a:r>
              <a:rPr lang="ru-RU" sz="1900" dirty="0" smtClean="0">
                <a:solidFill>
                  <a:srgbClr val="C00000"/>
                </a:solidFill>
                <a:latin typeface="Times New Roman" pitchFamily="18" charset="0"/>
                <a:cs typeface="Times New Roman" pitchFamily="18" charset="0"/>
              </a:rPr>
              <a:t>	Механизм </a:t>
            </a:r>
            <a:r>
              <a:rPr lang="ru-RU" sz="1900" dirty="0" smtClean="0">
                <a:solidFill>
                  <a:srgbClr val="C00000"/>
                </a:solidFill>
                <a:latin typeface="Times New Roman" pitchFamily="18" charset="0"/>
                <a:cs typeface="Times New Roman" pitchFamily="18" charset="0"/>
              </a:rPr>
              <a:t>идентификации не всегда правильно понимается взрослыми. Например, ребенок, которого ругают, может бессознательно копировать гневное лицо педагога или родителя, их жесты и мимику. При этом он не осознает, что автоматически копирует их агрессию. Взрослые же воспринимают это как гримасничанье и наказывают ребенка, закрепляя тем самым его поведение.</a:t>
            </a:r>
          </a:p>
          <a:p>
            <a:pPr>
              <a:buNone/>
            </a:pPr>
            <a:r>
              <a:rPr lang="ru-RU" sz="1900" dirty="0" smtClean="0">
                <a:solidFill>
                  <a:srgbClr val="C00000"/>
                </a:solidFill>
                <a:latin typeface="Times New Roman" pitchFamily="18" charset="0"/>
                <a:cs typeface="Times New Roman" pitchFamily="18" charset="0"/>
              </a:rPr>
              <a:t>	Впоследствии </a:t>
            </a:r>
            <a:r>
              <a:rPr lang="ru-RU" sz="1900" dirty="0" smtClean="0">
                <a:solidFill>
                  <a:srgbClr val="C00000"/>
                </a:solidFill>
                <a:latin typeface="Times New Roman" pitchFamily="18" charset="0"/>
                <a:cs typeface="Times New Roman" pitchFamily="18" charset="0"/>
              </a:rPr>
              <a:t>возможны телесные проявления защитных механизмов, которые становятся постоянными характеристиками личности. К ним относятся: скованность, мышечные зажимы, постоянная улыбка или ухмылка, высокомерие и др</a:t>
            </a:r>
            <a:r>
              <a:rPr lang="ru-RU" sz="1900" dirty="0" smtClean="0">
                <a:solidFill>
                  <a:srgbClr val="C00000"/>
                </a:solidFill>
                <a:latin typeface="Times New Roman" pitchFamily="18" charset="0"/>
                <a:cs typeface="Times New Roman" pitchFamily="18" charset="0"/>
              </a:rPr>
              <a:t>.</a:t>
            </a:r>
            <a:endParaRPr lang="ru-RU" sz="1900" dirty="0" smtClean="0">
              <a:solidFill>
                <a:srgbClr val="C000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C00000"/>
                </a:solidFill>
                <a:latin typeface="Times New Roman" pitchFamily="18" charset="0"/>
                <a:cs typeface="Times New Roman" pitchFamily="18" charset="0"/>
              </a:rPr>
              <a:t>Проекция</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371599" y="1773373"/>
            <a:ext cx="7522573" cy="4640489"/>
          </a:xfrm>
        </p:spPr>
        <p:txBody>
          <a:bodyPr>
            <a:normAutofit fontScale="85000" lnSpcReduction="20000"/>
          </a:bodyPr>
          <a:lstStyle/>
          <a:p>
            <a:pPr>
              <a:buNone/>
            </a:pPr>
            <a:r>
              <a:rPr lang="ru-RU" dirty="0" smtClean="0">
                <a:solidFill>
                  <a:srgbClr val="C00000"/>
                </a:solidFill>
                <a:latin typeface="Times New Roman" pitchFamily="18" charset="0"/>
                <a:cs typeface="Times New Roman" pitchFamily="18" charset="0"/>
              </a:rPr>
              <a:t>	Проекция работает следующим образом: ребенок </a:t>
            </a:r>
            <a:r>
              <a:rPr lang="ru-RU" dirty="0" smtClean="0">
                <a:solidFill>
                  <a:srgbClr val="C00000"/>
                </a:solidFill>
                <a:latin typeface="Times New Roman" pitchFamily="18" charset="0"/>
                <a:cs typeface="Times New Roman" pitchFamily="18" charset="0"/>
              </a:rPr>
              <a:t>бессознательно приписывает свои собственные непозволительные мысли или поступки кому-то другому и тем самым искажает действительность.</a:t>
            </a:r>
          </a:p>
          <a:p>
            <a:pPr>
              <a:buNone/>
            </a:pPr>
            <a:r>
              <a:rPr lang="ru-RU" dirty="0" smtClean="0">
                <a:solidFill>
                  <a:srgbClr val="C00000"/>
                </a:solidFill>
                <a:latin typeface="Times New Roman" pitchFamily="18" charset="0"/>
                <a:cs typeface="Times New Roman" pitchFamily="18" charset="0"/>
              </a:rPr>
              <a:t>	Если </a:t>
            </a:r>
            <a:r>
              <a:rPr lang="ru-RU" dirty="0" smtClean="0">
                <a:solidFill>
                  <a:srgbClr val="C00000"/>
                </a:solidFill>
                <a:latin typeface="Times New Roman" pitchFamily="18" charset="0"/>
                <a:cs typeface="Times New Roman" pitchFamily="18" charset="0"/>
              </a:rPr>
              <a:t>ребенок проявляет агрессию, следует понаблюдать за его поведением и определить: не расстроен ли он; не боится ли </a:t>
            </a:r>
            <a:r>
              <a:rPr lang="ru-RU" dirty="0" smtClean="0">
                <a:solidFill>
                  <a:srgbClr val="C00000"/>
                </a:solidFill>
                <a:latin typeface="Times New Roman" pitchFamily="18" charset="0"/>
                <a:cs typeface="Times New Roman" pitchFamily="18" charset="0"/>
              </a:rPr>
              <a:t>чего-либо</a:t>
            </a:r>
            <a:r>
              <a:rPr lang="ru-RU" dirty="0" smtClean="0">
                <a:solidFill>
                  <a:srgbClr val="C00000"/>
                </a:solidFill>
                <a:latin typeface="Times New Roman" pitchFamily="18" charset="0"/>
                <a:cs typeface="Times New Roman" pitchFamily="18" charset="0"/>
              </a:rPr>
              <a:t>; возможно, раздражен, озлоблен или хочет обратить на себя внимание и т.п. Нередко так называемое "плохое" поведение является нормальной реакцией на неблагоприятные условия жизни.</a:t>
            </a:r>
            <a:br>
              <a:rPr lang="ru-RU" dirty="0" smtClean="0">
                <a:solidFill>
                  <a:srgbClr val="C00000"/>
                </a:solidFill>
                <a:latin typeface="Times New Roman" pitchFamily="18" charset="0"/>
                <a:cs typeface="Times New Roman" pitchFamily="18" charset="0"/>
              </a:rPr>
            </a:br>
            <a:r>
              <a:rPr lang="ru-RU" dirty="0" smtClean="0">
                <a:solidFill>
                  <a:srgbClr val="C00000"/>
                </a:solidFill>
                <a:latin typeface="Times New Roman" pitchFamily="18" charset="0"/>
                <a:cs typeface="Times New Roman" pitchFamily="18" charset="0"/>
              </a:rPr>
              <a:t>Необходимо отметить, что механизм проекции сложнее, чем механизм отказа. При отказе дети обычно знают, чего они хотят избежать. В случае проекции они сами пребывают в заблуждении по поводу того, что произошло на самом деле. </a:t>
            </a: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63782" y="901337"/>
            <a:ext cx="7886700" cy="4949055"/>
          </a:xfrm>
        </p:spPr>
        <p:txBody>
          <a:bodyPr>
            <a:normAutofit/>
          </a:bodyPr>
          <a:lstStyle/>
          <a:p>
            <a:pPr>
              <a:buNone/>
            </a:pPr>
            <a:r>
              <a:rPr lang="ru-RU" dirty="0" smtClean="0">
                <a:solidFill>
                  <a:srgbClr val="C00000"/>
                </a:solidFill>
                <a:latin typeface="Times New Roman" pitchFamily="18" charset="0"/>
                <a:cs typeface="Times New Roman" pitchFamily="18" charset="0"/>
              </a:rPr>
              <a:t>		Таким образом, механизмы психологической защиты в дошкольном  возрасте являются своеобразными помощниками в развитии личности ребенка. Они оберегают неокрепшую психику, позволяют быстрее справиться с переживаниями и успешно адаптироваться к новым условиям среды.</a:t>
            </a:r>
          </a:p>
          <a:p>
            <a:pPr>
              <a:buNone/>
            </a:pPr>
            <a:r>
              <a:rPr lang="ru-RU" dirty="0" smtClean="0">
                <a:solidFill>
                  <a:srgbClr val="C00000"/>
                </a:solidFill>
                <a:latin typeface="Times New Roman" pitchFamily="18" charset="0"/>
                <a:cs typeface="Times New Roman" pitchFamily="18" charset="0"/>
              </a:rPr>
              <a:t>		Для нас, как для педагогов, знание о функционировании механизмов психологической защиты помогает лучше понять поведение ребенка, а значит эффективнее выстроить работу с ним и с его родителями.</a:t>
            </a: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0802034-6212-4100-BAAE-690D8849A0F8}"/>
              </a:ext>
            </a:extLst>
          </p:cNvPr>
          <p:cNvSpPr>
            <a:spLocks noGrp="1"/>
          </p:cNvSpPr>
          <p:nvPr>
            <p:ph type="title"/>
          </p:nvPr>
        </p:nvSpPr>
        <p:spPr>
          <a:xfrm>
            <a:off x="602524" y="770076"/>
            <a:ext cx="7886700" cy="650874"/>
          </a:xfrm>
        </p:spPr>
        <p:txBody>
          <a:bodyPr>
            <a:normAutofit fontScale="90000"/>
          </a:bodyPr>
          <a:lstStyle/>
          <a:p>
            <a:pPr algn="ctr"/>
            <a:r>
              <a:rPr lang="ru-RU" b="1" dirty="0" smtClean="0">
                <a:solidFill>
                  <a:srgbClr val="C00000"/>
                </a:solidFill>
                <a:latin typeface="Times New Roman" pitchFamily="18" charset="0"/>
                <a:cs typeface="Times New Roman" pitchFamily="18" charset="0"/>
              </a:rPr>
              <a:t>Определение понятия</a:t>
            </a:r>
            <a:endParaRPr lang="en-US" b="1" dirty="0">
              <a:solidFill>
                <a:srgbClr val="C00000"/>
              </a:solidFill>
              <a:latin typeface="Times New Roman" pitchFamily="18" charset="0"/>
              <a:cs typeface="Times New Roman" pitchFamily="18" charset="0"/>
            </a:endParaRPr>
          </a:p>
        </p:txBody>
      </p:sp>
      <p:sp>
        <p:nvSpPr>
          <p:cNvPr id="29" name="Прямоугольник 28"/>
          <p:cNvSpPr/>
          <p:nvPr/>
        </p:nvSpPr>
        <p:spPr>
          <a:xfrm>
            <a:off x="1580605" y="1541417"/>
            <a:ext cx="6988629" cy="4154984"/>
          </a:xfrm>
          <a:prstGeom prst="rect">
            <a:avLst/>
          </a:prstGeom>
        </p:spPr>
        <p:txBody>
          <a:bodyPr wrap="square">
            <a:spAutoFit/>
          </a:bodyPr>
          <a:lstStyle/>
          <a:p>
            <a:r>
              <a:rPr lang="ru-RU" sz="2400" b="1" dirty="0" smtClean="0">
                <a:solidFill>
                  <a:srgbClr val="C00000"/>
                </a:solidFill>
                <a:latin typeface="Times New Roman" pitchFamily="18" charset="0"/>
                <a:cs typeface="Times New Roman" pitchFamily="18" charset="0"/>
              </a:rPr>
              <a:t>Механизмы психологической защиты </a:t>
            </a:r>
            <a:r>
              <a:rPr lang="ru-RU" sz="2400" dirty="0" smtClean="0">
                <a:solidFill>
                  <a:srgbClr val="C00000"/>
                </a:solidFill>
                <a:latin typeface="Times New Roman" pitchFamily="18" charset="0"/>
                <a:cs typeface="Times New Roman" pitchFamily="18" charset="0"/>
              </a:rPr>
              <a:t>– это бессознательные автоматические действия, направленные на устранение или уменьшение любых изменений </a:t>
            </a:r>
            <a:r>
              <a:rPr lang="ru-RU" sz="2400" dirty="0" smtClean="0">
                <a:solidFill>
                  <a:srgbClr val="C00000"/>
                </a:solidFill>
                <a:latin typeface="Times New Roman" pitchFamily="18" charset="0"/>
                <a:cs typeface="Times New Roman" pitchFamily="18" charset="0"/>
              </a:rPr>
              <a:t>устойчивости среды. </a:t>
            </a:r>
            <a:r>
              <a:rPr lang="ru-RU" sz="2400" dirty="0" smtClean="0">
                <a:solidFill>
                  <a:srgbClr val="C00000"/>
                </a:solidFill>
                <a:latin typeface="Times New Roman" pitchFamily="18" charset="0"/>
                <a:cs typeface="Times New Roman" pitchFamily="18" charset="0"/>
              </a:rPr>
              <a:t>Или попросту то, что защищает </a:t>
            </a:r>
            <a:r>
              <a:rPr lang="ru-RU" sz="2400" dirty="0" smtClean="0">
                <a:solidFill>
                  <a:srgbClr val="C00000"/>
                </a:solidFill>
                <a:latin typeface="Times New Roman" pitchFamily="18" charset="0"/>
                <a:cs typeface="Times New Roman" pitchFamily="18" charset="0"/>
              </a:rPr>
              <a:t>наше </a:t>
            </a:r>
            <a:r>
              <a:rPr lang="ru-RU" sz="2400" dirty="0" smtClean="0">
                <a:solidFill>
                  <a:srgbClr val="C00000"/>
                </a:solidFill>
                <a:latin typeface="Times New Roman" pitchFamily="18" charset="0"/>
                <a:cs typeface="Times New Roman" pitchFamily="18" charset="0"/>
              </a:rPr>
              <a:t>собственное «Я», нашу целостность и идентичность</a:t>
            </a:r>
            <a:r>
              <a:rPr lang="ru-RU" sz="2400" dirty="0" smtClean="0">
                <a:solidFill>
                  <a:srgbClr val="C00000"/>
                </a:solidFill>
                <a:latin typeface="Times New Roman" pitchFamily="18" charset="0"/>
                <a:cs typeface="Times New Roman" pitchFamily="18" charset="0"/>
              </a:rPr>
              <a:t>.</a:t>
            </a:r>
          </a:p>
          <a:p>
            <a:r>
              <a:rPr lang="ru-RU" sz="2400" dirty="0" smtClean="0">
                <a:solidFill>
                  <a:srgbClr val="C00000"/>
                </a:solidFill>
                <a:latin typeface="Times New Roman" pitchFamily="18" charset="0"/>
                <a:cs typeface="Times New Roman" pitchFamily="18" charset="0"/>
              </a:rPr>
              <a:t>Психологическая защита выполняет функцию регуляции поведения человека, делая его более адаптивным, повышает приспособляемость, стабилизирует психику и нормализует состояние личности</a:t>
            </a:r>
            <a:endParaRPr lang="ru-RU" sz="2400" dirty="0">
              <a:solidFill>
                <a:srgbClr val="C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63252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58090" y="574766"/>
            <a:ext cx="7457259" cy="5602197"/>
          </a:xfrm>
        </p:spPr>
        <p:txBody>
          <a:bodyPr>
            <a:normAutofit fontScale="92500" lnSpcReduction="10000"/>
          </a:bodyPr>
          <a:lstStyle/>
          <a:p>
            <a:pPr>
              <a:buNone/>
            </a:pPr>
            <a:r>
              <a:rPr lang="ru-RU" dirty="0" smtClean="0">
                <a:solidFill>
                  <a:srgbClr val="C00000"/>
                </a:solidFill>
                <a:latin typeface="Times New Roman" pitchFamily="18" charset="0"/>
                <a:cs typeface="Times New Roman" pitchFamily="18" charset="0"/>
              </a:rPr>
              <a:t>		Механизмы психологической защиты принято делить на </a:t>
            </a:r>
            <a:r>
              <a:rPr lang="ru-RU" u="sng" dirty="0" smtClean="0">
                <a:solidFill>
                  <a:srgbClr val="C00000"/>
                </a:solidFill>
                <a:latin typeface="Times New Roman" pitchFamily="18" charset="0"/>
                <a:cs typeface="Times New Roman" pitchFamily="18" charset="0"/>
              </a:rPr>
              <a:t>примитивные </a:t>
            </a:r>
            <a:r>
              <a:rPr lang="ru-RU" u="sng" dirty="0" smtClean="0">
                <a:solidFill>
                  <a:srgbClr val="C00000"/>
                </a:solidFill>
                <a:latin typeface="Times New Roman" pitchFamily="18" charset="0"/>
                <a:cs typeface="Times New Roman" pitchFamily="18" charset="0"/>
              </a:rPr>
              <a:t>и вторичные </a:t>
            </a:r>
            <a:r>
              <a:rPr lang="ru-RU" dirty="0" smtClean="0">
                <a:solidFill>
                  <a:srgbClr val="C00000"/>
                </a:solidFill>
                <a:latin typeface="Times New Roman" pitchFamily="18" charset="0"/>
                <a:cs typeface="Times New Roman" pitchFamily="18" charset="0"/>
              </a:rPr>
              <a:t>(зрелые). Первые имеют </a:t>
            </a:r>
            <a:r>
              <a:rPr lang="ru-RU" u="sng" dirty="0" smtClean="0">
                <a:solidFill>
                  <a:srgbClr val="C00000"/>
                </a:solidFill>
                <a:latin typeface="Times New Roman" pitchFamily="18" charset="0"/>
                <a:cs typeface="Times New Roman" pitchFamily="18" charset="0"/>
              </a:rPr>
              <a:t>врожденный характер </a:t>
            </a:r>
            <a:r>
              <a:rPr lang="ru-RU" dirty="0" smtClean="0">
                <a:solidFill>
                  <a:srgbClr val="C00000"/>
                </a:solidFill>
                <a:latin typeface="Times New Roman" pitchFamily="18" charset="0"/>
                <a:cs typeface="Times New Roman" pitchFamily="18" charset="0"/>
              </a:rPr>
              <a:t>и есть у всех, вторые – </a:t>
            </a:r>
            <a:r>
              <a:rPr lang="ru-RU" u="sng" dirty="0" smtClean="0">
                <a:solidFill>
                  <a:srgbClr val="C00000"/>
                </a:solidFill>
                <a:latin typeface="Times New Roman" pitchFamily="18" charset="0"/>
                <a:cs typeface="Times New Roman" pitchFamily="18" charset="0"/>
              </a:rPr>
              <a:t>приобретенный</a:t>
            </a:r>
            <a:r>
              <a:rPr lang="ru-RU" dirty="0" smtClean="0">
                <a:solidFill>
                  <a:srgbClr val="C00000"/>
                </a:solidFill>
                <a:latin typeface="Times New Roman" pitchFamily="18" charset="0"/>
                <a:cs typeface="Times New Roman" pitchFamily="18" charset="0"/>
              </a:rPr>
              <a:t>, и то, какими они будут – во многом зависит от воспитания и развития жизненного пути</a:t>
            </a:r>
            <a:r>
              <a:rPr lang="ru-RU" dirty="0" smtClean="0">
                <a:solidFill>
                  <a:srgbClr val="C00000"/>
                </a:solidFill>
                <a:latin typeface="Times New Roman" pitchFamily="18" charset="0"/>
                <a:cs typeface="Times New Roman" pitchFamily="18" charset="0"/>
              </a:rPr>
              <a:t>.</a:t>
            </a:r>
          </a:p>
          <a:p>
            <a:pPr>
              <a:buNone/>
            </a:pPr>
            <a:r>
              <a:rPr lang="ru-RU" dirty="0" smtClean="0"/>
              <a:t>		</a:t>
            </a:r>
            <a:r>
              <a:rPr lang="ru-RU" dirty="0" smtClean="0">
                <a:solidFill>
                  <a:srgbClr val="C00000"/>
                </a:solidFill>
                <a:latin typeface="Times New Roman" pitchFamily="18" charset="0"/>
                <a:cs typeface="Times New Roman" pitchFamily="18" charset="0"/>
              </a:rPr>
              <a:t>Впервые </a:t>
            </a:r>
            <a:r>
              <a:rPr lang="ru-RU" dirty="0" smtClean="0">
                <a:solidFill>
                  <a:srgbClr val="C00000"/>
                </a:solidFill>
                <a:latin typeface="Times New Roman" pitchFamily="18" charset="0"/>
                <a:cs typeface="Times New Roman" pitchFamily="18" charset="0"/>
              </a:rPr>
              <a:t>о глубинных бессознательных процессах в психике человека заговорили на рубеже XIX-XX веков. Выдающийся австрийский психолог Зигмунд Фрейд разработал психоаналитическую теорию развития личности. Если до него основной акцент в психологии был сделан на сознании человека, то 3. Фрейд рассматривал личность с нескольких сторон: сознательной, бессознательной и </a:t>
            </a:r>
            <a:r>
              <a:rPr lang="ru-RU" dirty="0" err="1" smtClean="0">
                <a:solidFill>
                  <a:srgbClr val="C00000"/>
                </a:solidFill>
                <a:latin typeface="Times New Roman" pitchFamily="18" charset="0"/>
                <a:cs typeface="Times New Roman" pitchFamily="18" charset="0"/>
              </a:rPr>
              <a:t>предсознательной</a:t>
            </a:r>
            <a:r>
              <a:rPr lang="ru-RU" dirty="0" smtClean="0">
                <a:solidFill>
                  <a:srgbClr val="C00000"/>
                </a:solidFill>
                <a:latin typeface="Times New Roman" pitchFamily="18" charset="0"/>
                <a:cs typeface="Times New Roman" pitchFamily="18" charset="0"/>
              </a:rPr>
              <a:t>.</a:t>
            </a:r>
          </a:p>
          <a:p>
            <a:pPr>
              <a:buNone/>
            </a:pP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36468" y="587829"/>
            <a:ext cx="7378881" cy="6048102"/>
          </a:xfrm>
        </p:spPr>
        <p:txBody>
          <a:bodyPr>
            <a:normAutofit lnSpcReduction="10000"/>
          </a:bodyPr>
          <a:lstStyle/>
          <a:p>
            <a:pPr>
              <a:buNone/>
            </a:pPr>
            <a:r>
              <a:rPr lang="ru-RU" dirty="0" smtClean="0">
                <a:solidFill>
                  <a:srgbClr val="C00000"/>
                </a:solidFill>
                <a:latin typeface="Times New Roman" pitchFamily="18" charset="0"/>
                <a:cs typeface="Times New Roman" pitchFamily="18" charset="0"/>
              </a:rPr>
              <a:t>	К </a:t>
            </a:r>
            <a:r>
              <a:rPr lang="ru-RU" dirty="0" smtClean="0">
                <a:solidFill>
                  <a:srgbClr val="C00000"/>
                </a:solidFill>
                <a:latin typeface="Times New Roman" pitchFamily="18" charset="0"/>
                <a:cs typeface="Times New Roman" pitchFamily="18" charset="0"/>
              </a:rPr>
              <a:t>пяти годам, по мнению 3. Фрейда, параллельно с сознательной частью личности развивается и ее контролирующая часть -</a:t>
            </a:r>
            <a:r>
              <a:rPr lang="ru-RU" dirty="0" err="1" smtClean="0">
                <a:solidFill>
                  <a:srgbClr val="C00000"/>
                </a:solidFill>
                <a:latin typeface="Times New Roman" pitchFamily="18" charset="0"/>
                <a:cs typeface="Times New Roman" pitchFamily="18" charset="0"/>
              </a:rPr>
              <a:t>предсознание</a:t>
            </a:r>
            <a:r>
              <a:rPr lang="ru-RU" dirty="0" smtClean="0">
                <a:solidFill>
                  <a:srgbClr val="C00000"/>
                </a:solidFill>
                <a:latin typeface="Times New Roman" pitchFamily="18" charset="0"/>
                <a:cs typeface="Times New Roman" pitchFamily="18" charset="0"/>
              </a:rPr>
              <a:t>, или "</a:t>
            </a:r>
            <a:r>
              <a:rPr lang="ru-RU" dirty="0" err="1" smtClean="0">
                <a:solidFill>
                  <a:srgbClr val="C00000"/>
                </a:solidFill>
                <a:latin typeface="Times New Roman" pitchFamily="18" charset="0"/>
                <a:cs typeface="Times New Roman" pitchFamily="18" charset="0"/>
              </a:rPr>
              <a:t>Суперэго</a:t>
            </a:r>
            <a:r>
              <a:rPr lang="ru-RU" dirty="0" smtClean="0">
                <a:solidFill>
                  <a:srgbClr val="C00000"/>
                </a:solidFill>
                <a:latin typeface="Times New Roman" pitchFamily="18" charset="0"/>
                <a:cs typeface="Times New Roman" pitchFamily="18" charset="0"/>
              </a:rPr>
              <a:t>" (эту часть личности называют также "совестью" или "цензурой").</a:t>
            </a:r>
          </a:p>
          <a:p>
            <a:pPr>
              <a:buNone/>
            </a:pPr>
            <a:r>
              <a:rPr lang="ru-RU" dirty="0" smtClean="0">
                <a:solidFill>
                  <a:srgbClr val="C00000"/>
                </a:solidFill>
                <a:latin typeface="Times New Roman" pitchFamily="18" charset="0"/>
                <a:cs typeface="Times New Roman" pitchFamily="18" charset="0"/>
              </a:rPr>
              <a:t>	Если </a:t>
            </a:r>
            <a:r>
              <a:rPr lang="ru-RU" dirty="0" smtClean="0">
                <a:solidFill>
                  <a:srgbClr val="C00000"/>
                </a:solidFill>
                <a:latin typeface="Times New Roman" pitchFamily="18" charset="0"/>
                <a:cs typeface="Times New Roman" pitchFamily="18" charset="0"/>
              </a:rPr>
              <a:t>бессознательная часть личности связана с биологическим, врожденным фактором, то развитие сознания и </a:t>
            </a:r>
            <a:r>
              <a:rPr lang="ru-RU" dirty="0" err="1" smtClean="0">
                <a:solidFill>
                  <a:srgbClr val="C00000"/>
                </a:solidFill>
                <a:latin typeface="Times New Roman" pitchFamily="18" charset="0"/>
                <a:cs typeface="Times New Roman" pitchFamily="18" charset="0"/>
              </a:rPr>
              <a:t>предсознания</a:t>
            </a:r>
            <a:r>
              <a:rPr lang="ru-RU" dirty="0" smtClean="0">
                <a:solidFill>
                  <a:srgbClr val="C00000"/>
                </a:solidFill>
                <a:latin typeface="Times New Roman" pitchFamily="18" charset="0"/>
                <a:cs typeface="Times New Roman" pitchFamily="18" charset="0"/>
              </a:rPr>
              <a:t> во многом зависит от окружающей среды и особенностей воспитания.</a:t>
            </a:r>
          </a:p>
          <a:p>
            <a:pPr>
              <a:buNone/>
            </a:pPr>
            <a:r>
              <a:rPr lang="ru-RU" dirty="0" smtClean="0">
                <a:solidFill>
                  <a:srgbClr val="C00000"/>
                </a:solidFill>
                <a:latin typeface="Times New Roman" pitchFamily="18" charset="0"/>
                <a:cs typeface="Times New Roman" pitchFamily="18" charset="0"/>
              </a:rPr>
              <a:t>	С </a:t>
            </a:r>
            <a:r>
              <a:rPr lang="ru-RU" dirty="0" smtClean="0">
                <a:solidFill>
                  <a:srgbClr val="C00000"/>
                </a:solidFill>
                <a:latin typeface="Times New Roman" pitchFamily="18" charset="0"/>
                <a:cs typeface="Times New Roman" pitchFamily="18" charset="0"/>
              </a:rPr>
              <a:t>точки зрения психоанализа, к шести годам ребенок должен освоить основные правила поведения и нравственные нормы, научиться контролировать свои природные импульсы и эмоции.</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40970" y="770709"/>
            <a:ext cx="7274379" cy="5406254"/>
          </a:xfrm>
        </p:spPr>
        <p:txBody>
          <a:bodyPr>
            <a:normAutofit fontScale="92500" lnSpcReduction="10000"/>
          </a:bodyPr>
          <a:lstStyle/>
          <a:p>
            <a:pPr>
              <a:buNone/>
            </a:pPr>
            <a:r>
              <a:rPr lang="ru-RU" dirty="0" smtClean="0">
                <a:solidFill>
                  <a:srgbClr val="C00000"/>
                </a:solidFill>
                <a:latin typeface="Times New Roman" pitchFamily="18" charset="0"/>
                <a:cs typeface="Times New Roman" pitchFamily="18" charset="0"/>
              </a:rPr>
              <a:t>	Мораль</a:t>
            </a:r>
            <a:r>
              <a:rPr lang="ru-RU" dirty="0" smtClean="0">
                <a:solidFill>
                  <a:srgbClr val="C00000"/>
                </a:solidFill>
                <a:latin typeface="Times New Roman" pitchFamily="18" charset="0"/>
                <a:cs typeface="Times New Roman" pitchFamily="18" charset="0"/>
              </a:rPr>
              <a:t>, нравственные установки родителей постепенно начинают становиться моралью и установками ребенка. Те действия, которые получают одобрение со стороны родителей или педагогов, становятся внутренней моделью его поведения</a:t>
            </a:r>
            <a:r>
              <a:rPr lang="ru-RU" dirty="0" smtClean="0">
                <a:solidFill>
                  <a:srgbClr val="C00000"/>
                </a:solidFill>
                <a:latin typeface="Times New Roman" pitchFamily="18" charset="0"/>
                <a:cs typeface="Times New Roman" pitchFamily="18" charset="0"/>
              </a:rPr>
              <a:t>.</a:t>
            </a:r>
          </a:p>
          <a:p>
            <a:pPr>
              <a:buNone/>
            </a:pPr>
            <a:r>
              <a:rPr lang="ru-RU" dirty="0" smtClean="0">
                <a:solidFill>
                  <a:srgbClr val="C00000"/>
                </a:solidFill>
                <a:latin typeface="Times New Roman" pitchFamily="18" charset="0"/>
                <a:cs typeface="Times New Roman" pitchFamily="18" charset="0"/>
              </a:rPr>
              <a:t>	Если </a:t>
            </a:r>
            <a:r>
              <a:rPr lang="ru-RU" dirty="0" smtClean="0">
                <a:solidFill>
                  <a:srgbClr val="C00000"/>
                </a:solidFill>
                <a:latin typeface="Times New Roman" pitchFamily="18" charset="0"/>
                <a:cs typeface="Times New Roman" pitchFamily="18" charset="0"/>
              </a:rPr>
              <a:t>же взрослые начинают бранить ребенка или прибегать к наказанию, то возникает конфликт между внутренними, инстинктивными влечениями, желаниями ребенка и требованиями родителей или педагогов, которым он должен подчиняться. Одни дети в такой ситуации отвечают реакцией гнева, нетерпения, ярости, у других ограничения не вызывают видимого недовольства.</a:t>
            </a: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94410" y="914400"/>
            <a:ext cx="7886700" cy="5551714"/>
          </a:xfrm>
        </p:spPr>
        <p:txBody>
          <a:bodyPr>
            <a:normAutofit fontScale="85000" lnSpcReduction="10000"/>
          </a:bodyPr>
          <a:lstStyle/>
          <a:p>
            <a:pPr>
              <a:buNone/>
            </a:pPr>
            <a:r>
              <a:rPr lang="ru-RU" dirty="0" smtClean="0">
                <a:solidFill>
                  <a:srgbClr val="C00000"/>
                </a:solidFill>
                <a:latin typeface="Times New Roman" pitchFamily="18" charset="0"/>
                <a:cs typeface="Times New Roman" pitchFamily="18" charset="0"/>
              </a:rPr>
              <a:t>	В </a:t>
            </a:r>
            <a:r>
              <a:rPr lang="ru-RU" dirty="0" smtClean="0">
                <a:solidFill>
                  <a:srgbClr val="C00000"/>
                </a:solidFill>
                <a:latin typeface="Times New Roman" pitchFamily="18" charset="0"/>
                <a:cs typeface="Times New Roman" pitchFamily="18" charset="0"/>
              </a:rPr>
              <a:t>1936 г. Анна </a:t>
            </a:r>
            <a:r>
              <a:rPr lang="ru-RU" dirty="0" smtClean="0">
                <a:solidFill>
                  <a:srgbClr val="C00000"/>
                </a:solidFill>
                <a:latin typeface="Times New Roman" pitchFamily="18" charset="0"/>
                <a:cs typeface="Times New Roman" pitchFamily="18" charset="0"/>
              </a:rPr>
              <a:t>Фрейд представила </a:t>
            </a:r>
            <a:r>
              <a:rPr lang="ru-RU" dirty="0" smtClean="0">
                <a:solidFill>
                  <a:srgbClr val="C00000"/>
                </a:solidFill>
                <a:latin typeface="Times New Roman" pitchFamily="18" charset="0"/>
                <a:cs typeface="Times New Roman" pitchFamily="18" charset="0"/>
              </a:rPr>
              <a:t>первое систематическое описание защитных механизмов у детей.</a:t>
            </a:r>
          </a:p>
          <a:p>
            <a:pPr>
              <a:buNone/>
            </a:pPr>
            <a:r>
              <a:rPr lang="ru-RU" dirty="0" smtClean="0">
                <a:solidFill>
                  <a:srgbClr val="C00000"/>
                </a:solidFill>
                <a:latin typeface="Times New Roman" pitchFamily="18" charset="0"/>
                <a:cs typeface="Times New Roman" pitchFamily="18" charset="0"/>
              </a:rPr>
              <a:t>	</a:t>
            </a:r>
            <a:r>
              <a:rPr lang="ru-RU" u="sng" dirty="0" smtClean="0">
                <a:solidFill>
                  <a:srgbClr val="C00000"/>
                </a:solidFill>
                <a:latin typeface="Times New Roman" pitchFamily="18" charset="0"/>
                <a:cs typeface="Times New Roman" pitchFamily="18" charset="0"/>
              </a:rPr>
              <a:t>Защитный </a:t>
            </a:r>
            <a:r>
              <a:rPr lang="ru-RU" u="sng" dirty="0" smtClean="0">
                <a:solidFill>
                  <a:srgbClr val="C00000"/>
                </a:solidFill>
                <a:latin typeface="Times New Roman" pitchFamily="18" charset="0"/>
                <a:cs typeface="Times New Roman" pitchFamily="18" charset="0"/>
              </a:rPr>
              <a:t>механизм </a:t>
            </a:r>
            <a:r>
              <a:rPr lang="ru-RU" dirty="0" smtClean="0">
                <a:solidFill>
                  <a:srgbClr val="C00000"/>
                </a:solidFill>
                <a:latin typeface="Times New Roman" pitchFamily="18" charset="0"/>
                <a:cs typeface="Times New Roman" pitchFamily="18" charset="0"/>
              </a:rPr>
              <a:t>- это обходной путь, чтобы скрыть или ослабить тревогу, снять эмоциональное напряжение, уменьшить психологический дискомфорт. Эта защита возникает автоматически при восприятии опасности. Причем опасность может быть как внешней (например, угроза, исходящая от какого-то животного), так и внутренней, моральной (осознание ребенком собственных чувств, которые осуждаются взрослыми, например ревность к брату или сестре, желание стать маленьким, желание причинить вред родителям).</a:t>
            </a:r>
          </a:p>
          <a:p>
            <a:pPr>
              <a:buNone/>
            </a:pPr>
            <a:r>
              <a:rPr lang="ru-RU" dirty="0" smtClean="0">
                <a:solidFill>
                  <a:srgbClr val="C00000"/>
                </a:solidFill>
                <a:latin typeface="Times New Roman" pitchFamily="18" charset="0"/>
                <a:cs typeface="Times New Roman" pitchFamily="18" charset="0"/>
              </a:rPr>
              <a:t>	А</a:t>
            </a:r>
            <a:r>
              <a:rPr lang="ru-RU" dirty="0" smtClean="0">
                <a:solidFill>
                  <a:srgbClr val="C00000"/>
                </a:solidFill>
                <a:latin typeface="Times New Roman" pitchFamily="18" charset="0"/>
                <a:cs typeface="Times New Roman" pitchFamily="18" charset="0"/>
              </a:rPr>
              <a:t>. Фрейд подчеркивала: защитные механизмы у детей носят </a:t>
            </a:r>
            <a:r>
              <a:rPr lang="ru-RU" u="sng" dirty="0" smtClean="0">
                <a:solidFill>
                  <a:srgbClr val="C00000"/>
                </a:solidFill>
                <a:latin typeface="Times New Roman" pitchFamily="18" charset="0"/>
                <a:cs typeface="Times New Roman" pitchFamily="18" charset="0"/>
              </a:rPr>
              <a:t>оберегающий характер </a:t>
            </a:r>
            <a:r>
              <a:rPr lang="ru-RU" dirty="0" smtClean="0">
                <a:solidFill>
                  <a:srgbClr val="C00000"/>
                </a:solidFill>
                <a:latin typeface="Times New Roman" pitchFamily="18" charset="0"/>
                <a:cs typeface="Times New Roman" pitchFamily="18" charset="0"/>
              </a:rPr>
              <a:t>и поддерживают нормальный психологический статус личности, предотвращая ее дезорганизацию.</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smtClean="0">
                <a:solidFill>
                  <a:srgbClr val="C00000"/>
                </a:solidFill>
                <a:latin typeface="Times New Roman" pitchFamily="18" charset="0"/>
                <a:cs typeface="Times New Roman" pitchFamily="18" charset="0"/>
              </a:rPr>
              <a:t>Рассмотрим наиболее распространенные защитные механизмы, используемые детьми</a:t>
            </a:r>
            <a:endParaRPr lang="ru-RU" sz="2800" dirty="0">
              <a:solidFill>
                <a:srgbClr val="C00000"/>
              </a:solidFill>
              <a:latin typeface="Times New Roman" pitchFamily="18" charset="0"/>
              <a:cs typeface="Times New Roman" pitchFamily="18" charset="0"/>
            </a:endParaRPr>
          </a:p>
        </p:txBody>
      </p:sp>
      <p:graphicFrame>
        <p:nvGraphicFramePr>
          <p:cNvPr id="4" name="Схема 3"/>
          <p:cNvGraphicFramePr/>
          <p:nvPr/>
        </p:nvGraphicFramePr>
        <p:xfrm>
          <a:off x="1092925" y="1632857"/>
          <a:ext cx="7646126"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C00000"/>
                </a:solidFill>
                <a:latin typeface="Times New Roman" pitchFamily="18" charset="0"/>
                <a:cs typeface="Times New Roman" pitchFamily="18" charset="0"/>
              </a:rPr>
              <a:t>Отказ </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020536" y="1825625"/>
            <a:ext cx="7886700" cy="4535986"/>
          </a:xfrm>
        </p:spPr>
        <p:txBody>
          <a:bodyPr>
            <a:normAutofit fontScale="92500" lnSpcReduction="10000"/>
          </a:bodyPr>
          <a:lstStyle/>
          <a:p>
            <a:pPr>
              <a:buNone/>
            </a:pPr>
            <a:r>
              <a:rPr lang="ru-RU" dirty="0" smtClean="0">
                <a:solidFill>
                  <a:srgbClr val="C00000"/>
                </a:solidFill>
                <a:latin typeface="Times New Roman" pitchFamily="18" charset="0"/>
                <a:cs typeface="Times New Roman" pitchFamily="18" charset="0"/>
              </a:rPr>
              <a:t>	Ребенок </a:t>
            </a:r>
            <a:r>
              <a:rPr lang="ru-RU" dirty="0" smtClean="0">
                <a:solidFill>
                  <a:srgbClr val="C00000"/>
                </a:solidFill>
                <a:latin typeface="Times New Roman" pitchFamily="18" charset="0"/>
                <a:cs typeface="Times New Roman" pitchFamily="18" charset="0"/>
              </a:rPr>
              <a:t>использует этот механизм психологической защиты, если его базовые потребности не удовлетворяются взрослыми. У маленьких детей это бывает при разлуке с матерью, при невнимательном отношении родителей, при физических наказаниях и т.п. В таком случае ребенок может прекратить разговаривать, отказывается от еды, перестает играть. Однако такая защита может использоваться детьми выборочно, т.е. по отношению к тем людям, которые вызывают у них страх, тревогу. Например, ребенок не разговаривает только в определенном месте (в </a:t>
            </a:r>
            <a:r>
              <a:rPr lang="ru-RU" dirty="0" smtClean="0">
                <a:solidFill>
                  <a:srgbClr val="C00000"/>
                </a:solidFill>
                <a:latin typeface="Times New Roman" pitchFamily="18" charset="0"/>
                <a:cs typeface="Times New Roman" pitchFamily="18" charset="0"/>
              </a:rPr>
              <a:t>гостях у бабушки) </a:t>
            </a:r>
            <a:r>
              <a:rPr lang="ru-RU" dirty="0" smtClean="0">
                <a:solidFill>
                  <a:srgbClr val="C00000"/>
                </a:solidFill>
                <a:latin typeface="Times New Roman" pitchFamily="18" charset="0"/>
                <a:cs typeface="Times New Roman" pitchFamily="18" charset="0"/>
              </a:rPr>
              <a:t>либо с определенными людьми (мачехой, отчимом, врачом).</a:t>
            </a:r>
            <a:endParaRPr lang="ru-RU" dirty="0">
              <a:solidFill>
                <a:srgbClr val="C0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C00000"/>
                </a:solidFill>
                <a:latin typeface="Times New Roman" pitchFamily="18" charset="0"/>
                <a:cs typeface="Times New Roman" pitchFamily="18" charset="0"/>
              </a:rPr>
              <a:t>Отрицание </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227908" y="1825625"/>
            <a:ext cx="7287441" cy="4562112"/>
          </a:xfrm>
        </p:spPr>
        <p:txBody>
          <a:bodyPr>
            <a:normAutofit fontScale="92500" lnSpcReduction="20000"/>
          </a:bodyPr>
          <a:lstStyle/>
          <a:p>
            <a:pPr>
              <a:buNone/>
            </a:pPr>
            <a:r>
              <a:rPr lang="ru-RU" dirty="0" smtClean="0">
                <a:solidFill>
                  <a:srgbClr val="C00000"/>
                </a:solidFill>
                <a:latin typeface="Times New Roman" pitchFamily="18" charset="0"/>
                <a:cs typeface="Times New Roman" pitchFamily="18" charset="0"/>
              </a:rPr>
              <a:t>	Отрицание - </a:t>
            </a:r>
            <a:r>
              <a:rPr lang="ru-RU" dirty="0" smtClean="0">
                <a:solidFill>
                  <a:srgbClr val="C00000"/>
                </a:solidFill>
                <a:latin typeface="Times New Roman" pitchFamily="18" charset="0"/>
                <a:cs typeface="Times New Roman" pitchFamily="18" charset="0"/>
              </a:rPr>
              <a:t>это отказ признать, что какая-то ситуация или какие-либо события имеют место.</a:t>
            </a:r>
          </a:p>
          <a:p>
            <a:pPr>
              <a:buNone/>
            </a:pPr>
            <a:r>
              <a:rPr lang="ru-RU" dirty="0" smtClean="0">
                <a:solidFill>
                  <a:srgbClr val="C00000"/>
                </a:solidFill>
                <a:latin typeface="Times New Roman" pitchFamily="18" charset="0"/>
                <a:cs typeface="Times New Roman" pitchFamily="18" charset="0"/>
              </a:rPr>
              <a:t>	Например</a:t>
            </a:r>
            <a:r>
              <a:rPr lang="ru-RU" dirty="0" smtClean="0">
                <a:solidFill>
                  <a:srgbClr val="C00000"/>
                </a:solidFill>
                <a:latin typeface="Times New Roman" pitchFamily="18" charset="0"/>
                <a:cs typeface="Times New Roman" pitchFamily="18" charset="0"/>
              </a:rPr>
              <a:t>, в случае гибели любимой собаки ребенок делает вид, будто она все еще живет в доме. Малыш каждое утро наливает молоко в миску собаки и ставит на ее подстилку.</a:t>
            </a:r>
          </a:p>
          <a:p>
            <a:pPr>
              <a:buNone/>
            </a:pPr>
            <a:r>
              <a:rPr lang="ru-RU" dirty="0" smtClean="0">
                <a:solidFill>
                  <a:srgbClr val="C00000"/>
                </a:solidFill>
                <a:latin typeface="Times New Roman" pitchFamily="18" charset="0"/>
                <a:cs typeface="Times New Roman" pitchFamily="18" charset="0"/>
              </a:rPr>
              <a:t>	Механизм </a:t>
            </a:r>
            <a:r>
              <a:rPr lang="ru-RU" dirty="0" smtClean="0">
                <a:solidFill>
                  <a:srgbClr val="C00000"/>
                </a:solidFill>
                <a:latin typeface="Times New Roman" pitchFamily="18" charset="0"/>
                <a:cs typeface="Times New Roman" pitchFamily="18" charset="0"/>
              </a:rPr>
              <a:t>отрицания является нормальным источником психического развития ребенка только в том случае, если при этом не нарушается реальность.</a:t>
            </a:r>
          </a:p>
          <a:p>
            <a:pPr>
              <a:buNone/>
            </a:pPr>
            <a:r>
              <a:rPr lang="ru-RU" dirty="0" smtClean="0">
                <a:solidFill>
                  <a:srgbClr val="C00000"/>
                </a:solidFill>
                <a:latin typeface="Times New Roman" pitchFamily="18" charset="0"/>
                <a:cs typeface="Times New Roman" pitchFamily="18" charset="0"/>
              </a:rPr>
              <a:t>	С </a:t>
            </a:r>
            <a:r>
              <a:rPr lang="ru-RU" dirty="0" smtClean="0">
                <a:solidFill>
                  <a:srgbClr val="C00000"/>
                </a:solidFill>
                <a:latin typeface="Times New Roman" pitchFamily="18" charset="0"/>
                <a:cs typeface="Times New Roman" pitchFamily="18" charset="0"/>
              </a:rPr>
              <a:t>развитием мышления у детей отпадет необходимость прибегать к такому типу защиты. Исключение составляют стрессовые ситуации.</a:t>
            </a:r>
          </a:p>
          <a:p>
            <a:pPr>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91</Words>
  <Application>Microsoft Office PowerPoint</Application>
  <PresentationFormat>Экран (4:3)</PresentationFormat>
  <Paragraphs>41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Формирование механизмов психологической защиты у детей дошкольного возраста</vt:lpstr>
      <vt:lpstr>Определение понятия</vt:lpstr>
      <vt:lpstr>Слайд 3</vt:lpstr>
      <vt:lpstr>Слайд 4</vt:lpstr>
      <vt:lpstr>Слайд 5</vt:lpstr>
      <vt:lpstr>Слайд 6</vt:lpstr>
      <vt:lpstr>Рассмотрим наиболее распространенные защитные механизмы, используемые детьми</vt:lpstr>
      <vt:lpstr>Отказ </vt:lpstr>
      <vt:lpstr>Отрицание </vt:lpstr>
      <vt:lpstr>Вытеснение </vt:lpstr>
      <vt:lpstr>Идентификация</vt:lpstr>
      <vt:lpstr>Проекция</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Дарья</cp:lastModifiedBy>
  <cp:revision>6</cp:revision>
  <dcterms:created xsi:type="dcterms:W3CDTF">2020-10-04T10:40:09Z</dcterms:created>
  <dcterms:modified xsi:type="dcterms:W3CDTF">2021-11-28T16:42:15Z</dcterms:modified>
</cp:coreProperties>
</file>